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04" r:id="rId5"/>
    <p:sldId id="319" r:id="rId6"/>
    <p:sldId id="321" r:id="rId7"/>
    <p:sldId id="322" r:id="rId8"/>
    <p:sldId id="318" r:id="rId9"/>
    <p:sldId id="330" r:id="rId10"/>
    <p:sldId id="329" r:id="rId11"/>
    <p:sldId id="328" r:id="rId12"/>
    <p:sldId id="327" r:id="rId13"/>
    <p:sldId id="360" r:id="rId14"/>
    <p:sldId id="325" r:id="rId15"/>
  </p:sldIdLst>
  <p:sldSz cx="9601200" cy="12801600" type="A3"/>
  <p:notesSz cx="6797675" cy="9926638"/>
  <p:defaultTextStyle>
    <a:defPPr>
      <a:defRPr lang="nl-NL"/>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 de Jong" initials="MdJ" lastIdx="1" clrIdx="0">
    <p:extLst>
      <p:ext uri="{19B8F6BF-5375-455C-9EA6-DF929625EA0E}">
        <p15:presenceInfo xmlns:p15="http://schemas.microsoft.com/office/powerpoint/2012/main" userId="S-1-12-1-1365785594-1328821581-975881607-1698164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C0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7614" autoAdjust="0"/>
  </p:normalViewPr>
  <p:slideViewPr>
    <p:cSldViewPr>
      <p:cViewPr varScale="1">
        <p:scale>
          <a:sx n="35" d="100"/>
          <a:sy n="35" d="100"/>
        </p:scale>
        <p:origin x="1968" y="90"/>
      </p:cViewPr>
      <p:guideLst>
        <p:guide orient="horz" pos="4032"/>
        <p:guide pos="3024"/>
      </p:guideLst>
    </p:cSldViewPr>
  </p:slideViewPr>
  <p:outlineViewPr>
    <p:cViewPr>
      <p:scale>
        <a:sx n="33" d="100"/>
        <a:sy n="33" d="100"/>
      </p:scale>
      <p:origin x="0" y="-65436"/>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6" y="2"/>
            <a:ext cx="2945659" cy="496332"/>
          </a:xfrm>
          <a:prstGeom prst="rect">
            <a:avLst/>
          </a:prstGeom>
        </p:spPr>
        <p:txBody>
          <a:bodyPr vert="horz" lIns="95507" tIns="47752" rIns="95507" bIns="47752" rtlCol="0"/>
          <a:lstStyle>
            <a:lvl1pPr algn="l">
              <a:defRPr sz="1200"/>
            </a:lvl1pPr>
          </a:lstStyle>
          <a:p>
            <a:endParaRPr lang="nl-NL"/>
          </a:p>
        </p:txBody>
      </p:sp>
      <p:sp>
        <p:nvSpPr>
          <p:cNvPr id="3" name="Tijdelijke aanduiding voor datum 2"/>
          <p:cNvSpPr>
            <a:spLocks noGrp="1"/>
          </p:cNvSpPr>
          <p:nvPr>
            <p:ph type="dt" idx="1"/>
          </p:nvPr>
        </p:nvSpPr>
        <p:spPr>
          <a:xfrm>
            <a:off x="3850447" y="2"/>
            <a:ext cx="2945659" cy="496332"/>
          </a:xfrm>
          <a:prstGeom prst="rect">
            <a:avLst/>
          </a:prstGeom>
        </p:spPr>
        <p:txBody>
          <a:bodyPr vert="horz" lIns="95507" tIns="47752" rIns="95507" bIns="47752" rtlCol="0"/>
          <a:lstStyle>
            <a:lvl1pPr algn="r">
              <a:defRPr sz="1200"/>
            </a:lvl1pPr>
          </a:lstStyle>
          <a:p>
            <a:fld id="{9610A060-9D73-4027-AD60-88439943345A}" type="datetimeFigureOut">
              <a:rPr lang="nl-NL" smtClean="0"/>
              <a:t>12-07-2018</a:t>
            </a:fld>
            <a:endParaRPr lang="nl-NL"/>
          </a:p>
        </p:txBody>
      </p:sp>
      <p:sp>
        <p:nvSpPr>
          <p:cNvPr id="4" name="Tijdelijke aanduiding voor dia-afbeelding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5507" tIns="47752" rIns="95507" bIns="47752" rtlCol="0" anchor="ctr"/>
          <a:lstStyle/>
          <a:p>
            <a:endParaRPr lang="nl-NL"/>
          </a:p>
        </p:txBody>
      </p:sp>
      <p:sp>
        <p:nvSpPr>
          <p:cNvPr id="5" name="Tijdelijke aanduiding voor notities 4"/>
          <p:cNvSpPr>
            <a:spLocks noGrp="1"/>
          </p:cNvSpPr>
          <p:nvPr>
            <p:ph type="body" sz="quarter" idx="3"/>
          </p:nvPr>
        </p:nvSpPr>
        <p:spPr>
          <a:xfrm>
            <a:off x="679768" y="4715156"/>
            <a:ext cx="5438140" cy="4466987"/>
          </a:xfrm>
          <a:prstGeom prst="rect">
            <a:avLst/>
          </a:prstGeom>
        </p:spPr>
        <p:txBody>
          <a:bodyPr vert="horz" lIns="95507" tIns="47752" rIns="95507" bIns="47752"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6" y="9428586"/>
            <a:ext cx="2945659" cy="496332"/>
          </a:xfrm>
          <a:prstGeom prst="rect">
            <a:avLst/>
          </a:prstGeom>
        </p:spPr>
        <p:txBody>
          <a:bodyPr vert="horz" lIns="95507" tIns="47752" rIns="95507" bIns="47752"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7" y="9428586"/>
            <a:ext cx="2945659" cy="496332"/>
          </a:xfrm>
          <a:prstGeom prst="rect">
            <a:avLst/>
          </a:prstGeom>
        </p:spPr>
        <p:txBody>
          <a:bodyPr vert="horz" lIns="95507" tIns="47752" rIns="95507" bIns="47752" rtlCol="0" anchor="b"/>
          <a:lstStyle>
            <a:lvl1pPr algn="r">
              <a:defRPr sz="1200"/>
            </a:lvl1pPr>
          </a:lstStyle>
          <a:p>
            <a:fld id="{62CBB720-21A6-401D-A16A-45D1A6438087}" type="slidenum">
              <a:rPr lang="nl-NL" smtClean="0"/>
              <a:t>‹nr.›</a:t>
            </a:fld>
            <a:endParaRPr lang="nl-NL"/>
          </a:p>
        </p:txBody>
      </p:sp>
    </p:spTree>
    <p:extLst>
      <p:ext uri="{BB962C8B-B14F-4D97-AF65-F5344CB8AC3E}">
        <p14:creationId xmlns:p14="http://schemas.microsoft.com/office/powerpoint/2010/main" val="196193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547813" y="790575"/>
            <a:ext cx="1600200" cy="21336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CBB720-21A6-401D-A16A-45D1A6438087}" type="slidenum">
              <a:rPr lang="nl-NL" smtClean="0"/>
              <a:t>1</a:t>
            </a:fld>
            <a:endParaRPr lang="nl-NL"/>
          </a:p>
        </p:txBody>
      </p:sp>
    </p:spTree>
    <p:extLst>
      <p:ext uri="{BB962C8B-B14F-4D97-AF65-F5344CB8AC3E}">
        <p14:creationId xmlns:p14="http://schemas.microsoft.com/office/powerpoint/2010/main" val="234777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20090" y="3976796"/>
            <a:ext cx="8161020" cy="2744046"/>
          </a:xfrm>
        </p:spPr>
        <p:txBody>
          <a:bodyPr/>
          <a:lstStyle/>
          <a:p>
            <a:r>
              <a:rPr lang="nl-NL"/>
              <a:t>Klik om stijl te bewerken</a:t>
            </a:r>
          </a:p>
        </p:txBody>
      </p:sp>
      <p:sp>
        <p:nvSpPr>
          <p:cNvPr id="3" name="Ondertitel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1AE0B033-C5A2-4F51-B44A-AE274FECD9BE}" type="datetimeFigureOut">
              <a:rPr lang="nl-NL" smtClean="0"/>
              <a:t>12-07-2018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2DDD88D-0C1D-4BAD-9568-B57F7DBCD4BC}" type="slidenum">
              <a:rPr lang="nl-NL" smtClean="0"/>
              <a:t>‹nr.›</a:t>
            </a:fld>
            <a:endParaRPr lang="nl-NL"/>
          </a:p>
        </p:txBody>
      </p:sp>
    </p:spTree>
    <p:extLst>
      <p:ext uri="{BB962C8B-B14F-4D97-AF65-F5344CB8AC3E}">
        <p14:creationId xmlns:p14="http://schemas.microsoft.com/office/powerpoint/2010/main" val="165136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AE0B033-C5A2-4F51-B44A-AE274FECD9BE}" type="datetimeFigureOut">
              <a:rPr lang="nl-NL" smtClean="0"/>
              <a:t>12-07-2018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2DDD88D-0C1D-4BAD-9568-B57F7DBCD4BC}" type="slidenum">
              <a:rPr lang="nl-NL" smtClean="0"/>
              <a:t>‹nr.›</a:t>
            </a:fld>
            <a:endParaRPr lang="nl-NL"/>
          </a:p>
        </p:txBody>
      </p:sp>
    </p:spTree>
    <p:extLst>
      <p:ext uri="{BB962C8B-B14F-4D97-AF65-F5344CB8AC3E}">
        <p14:creationId xmlns:p14="http://schemas.microsoft.com/office/powerpoint/2010/main" val="300458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5220652" y="684531"/>
            <a:ext cx="1620203" cy="14561820"/>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360046" y="684531"/>
            <a:ext cx="4700588" cy="1456182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AE0B033-C5A2-4F51-B44A-AE274FECD9BE}" type="datetimeFigureOut">
              <a:rPr lang="nl-NL" smtClean="0"/>
              <a:t>12-07-2018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2DDD88D-0C1D-4BAD-9568-B57F7DBCD4BC}" type="slidenum">
              <a:rPr lang="nl-NL" smtClean="0"/>
              <a:t>‹nr.›</a:t>
            </a:fld>
            <a:endParaRPr lang="nl-NL"/>
          </a:p>
        </p:txBody>
      </p:sp>
    </p:spTree>
    <p:extLst>
      <p:ext uri="{BB962C8B-B14F-4D97-AF65-F5344CB8AC3E}">
        <p14:creationId xmlns:p14="http://schemas.microsoft.com/office/powerpoint/2010/main" val="398477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AE0B033-C5A2-4F51-B44A-AE274FECD9BE}" type="datetimeFigureOut">
              <a:rPr lang="nl-NL" smtClean="0"/>
              <a:t>12-07-2018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2DDD88D-0C1D-4BAD-9568-B57F7DBCD4BC}" type="slidenum">
              <a:rPr lang="nl-NL" smtClean="0"/>
              <a:t>‹nr.›</a:t>
            </a:fld>
            <a:endParaRPr lang="nl-NL"/>
          </a:p>
        </p:txBody>
      </p:sp>
    </p:spTree>
    <p:extLst>
      <p:ext uri="{BB962C8B-B14F-4D97-AF65-F5344CB8AC3E}">
        <p14:creationId xmlns:p14="http://schemas.microsoft.com/office/powerpoint/2010/main" val="296082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58429" y="8226214"/>
            <a:ext cx="8161020" cy="2542540"/>
          </a:xfrm>
        </p:spPr>
        <p:txBody>
          <a:bodyPr anchor="t"/>
          <a:lstStyle>
            <a:lvl1pPr algn="l">
              <a:defRPr sz="5600" b="1" cap="all"/>
            </a:lvl1pPr>
          </a:lstStyle>
          <a:p>
            <a:r>
              <a:rPr lang="nl-NL"/>
              <a:t>Klik om stijl te bewerken</a:t>
            </a:r>
          </a:p>
        </p:txBody>
      </p:sp>
      <p:sp>
        <p:nvSpPr>
          <p:cNvPr id="3" name="Tijdelijke aanduiding voor tekst 2"/>
          <p:cNvSpPr>
            <a:spLocks noGrp="1"/>
          </p:cNvSpPr>
          <p:nvPr>
            <p:ph type="body" idx="1"/>
          </p:nvPr>
        </p:nvSpPr>
        <p:spPr>
          <a:xfrm>
            <a:off x="758429" y="5425866"/>
            <a:ext cx="8161020" cy="2800349"/>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1AE0B033-C5A2-4F51-B44A-AE274FECD9BE}" type="datetimeFigureOut">
              <a:rPr lang="nl-NL" smtClean="0"/>
              <a:t>12-07-2018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2DDD88D-0C1D-4BAD-9568-B57F7DBCD4BC}" type="slidenum">
              <a:rPr lang="nl-NL" smtClean="0"/>
              <a:t>‹nr.›</a:t>
            </a:fld>
            <a:endParaRPr lang="nl-NL"/>
          </a:p>
        </p:txBody>
      </p:sp>
    </p:spTree>
    <p:extLst>
      <p:ext uri="{BB962C8B-B14F-4D97-AF65-F5344CB8AC3E}">
        <p14:creationId xmlns:p14="http://schemas.microsoft.com/office/powerpoint/2010/main" val="312772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360046" y="3982721"/>
            <a:ext cx="3160395" cy="11263631"/>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3680461" y="3982721"/>
            <a:ext cx="3160395" cy="11263631"/>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AE0B033-C5A2-4F51-B44A-AE274FECD9BE}" type="datetimeFigureOut">
              <a:rPr lang="nl-NL" smtClean="0"/>
              <a:t>12-07-2018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2DDD88D-0C1D-4BAD-9568-B57F7DBCD4BC}" type="slidenum">
              <a:rPr lang="nl-NL" smtClean="0"/>
              <a:t>‹nr.›</a:t>
            </a:fld>
            <a:endParaRPr lang="nl-NL"/>
          </a:p>
        </p:txBody>
      </p:sp>
    </p:spTree>
    <p:extLst>
      <p:ext uri="{BB962C8B-B14F-4D97-AF65-F5344CB8AC3E}">
        <p14:creationId xmlns:p14="http://schemas.microsoft.com/office/powerpoint/2010/main" val="139120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80060" y="512658"/>
            <a:ext cx="8641080" cy="2133600"/>
          </a:xfrm>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80061" y="2865544"/>
            <a:ext cx="4242197" cy="1194222"/>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nl-NL"/>
              <a:t>Tekststijl van het model bewerken</a:t>
            </a:r>
          </a:p>
        </p:txBody>
      </p:sp>
      <p:sp>
        <p:nvSpPr>
          <p:cNvPr id="4" name="Tijdelijke aanduiding voor inhoud 3"/>
          <p:cNvSpPr>
            <a:spLocks noGrp="1"/>
          </p:cNvSpPr>
          <p:nvPr>
            <p:ph sz="half" idx="2"/>
          </p:nvPr>
        </p:nvSpPr>
        <p:spPr>
          <a:xfrm>
            <a:off x="480061" y="4059766"/>
            <a:ext cx="4242197" cy="7375738"/>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877278" y="2865544"/>
            <a:ext cx="4243863" cy="1194222"/>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nl-NL"/>
              <a:t>Tekststijl van het model bewerken</a:t>
            </a:r>
          </a:p>
        </p:txBody>
      </p:sp>
      <p:sp>
        <p:nvSpPr>
          <p:cNvPr id="6" name="Tijdelijke aanduiding voor inhoud 5"/>
          <p:cNvSpPr>
            <a:spLocks noGrp="1"/>
          </p:cNvSpPr>
          <p:nvPr>
            <p:ph sz="quarter" idx="4"/>
          </p:nvPr>
        </p:nvSpPr>
        <p:spPr>
          <a:xfrm>
            <a:off x="4877278" y="4059766"/>
            <a:ext cx="4243863" cy="7375738"/>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AE0B033-C5A2-4F51-B44A-AE274FECD9BE}" type="datetimeFigureOut">
              <a:rPr lang="nl-NL" smtClean="0"/>
              <a:t>12-07-2018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2DDD88D-0C1D-4BAD-9568-B57F7DBCD4BC}" type="slidenum">
              <a:rPr lang="nl-NL" smtClean="0"/>
              <a:t>‹nr.›</a:t>
            </a:fld>
            <a:endParaRPr lang="nl-NL"/>
          </a:p>
        </p:txBody>
      </p:sp>
    </p:spTree>
    <p:extLst>
      <p:ext uri="{BB962C8B-B14F-4D97-AF65-F5344CB8AC3E}">
        <p14:creationId xmlns:p14="http://schemas.microsoft.com/office/powerpoint/2010/main" val="301857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1AE0B033-C5A2-4F51-B44A-AE274FECD9BE}" type="datetimeFigureOut">
              <a:rPr lang="nl-NL" smtClean="0"/>
              <a:t>12-07-2018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2DDD88D-0C1D-4BAD-9568-B57F7DBCD4BC}" type="slidenum">
              <a:rPr lang="nl-NL" smtClean="0"/>
              <a:t>‹nr.›</a:t>
            </a:fld>
            <a:endParaRPr lang="nl-NL"/>
          </a:p>
        </p:txBody>
      </p:sp>
    </p:spTree>
    <p:extLst>
      <p:ext uri="{BB962C8B-B14F-4D97-AF65-F5344CB8AC3E}">
        <p14:creationId xmlns:p14="http://schemas.microsoft.com/office/powerpoint/2010/main" val="106627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AE0B033-C5A2-4F51-B44A-AE274FECD9BE}" type="datetimeFigureOut">
              <a:rPr lang="nl-NL" smtClean="0"/>
              <a:t>12-07-2018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2DDD88D-0C1D-4BAD-9568-B57F7DBCD4BC}" type="slidenum">
              <a:rPr lang="nl-NL" smtClean="0"/>
              <a:t>‹nr.›</a:t>
            </a:fld>
            <a:endParaRPr lang="nl-NL"/>
          </a:p>
        </p:txBody>
      </p:sp>
    </p:spTree>
    <p:extLst>
      <p:ext uri="{BB962C8B-B14F-4D97-AF65-F5344CB8AC3E}">
        <p14:creationId xmlns:p14="http://schemas.microsoft.com/office/powerpoint/2010/main" val="3559975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80061" y="509694"/>
            <a:ext cx="3158729" cy="2169160"/>
          </a:xfrm>
        </p:spPr>
        <p:txBody>
          <a:bodyPr anchor="b"/>
          <a:lstStyle>
            <a:lvl1pPr algn="l">
              <a:defRPr sz="2800" b="1"/>
            </a:lvl1pPr>
          </a:lstStyle>
          <a:p>
            <a:r>
              <a:rPr lang="nl-NL"/>
              <a:t>Klik om stijl te bewerken</a:t>
            </a:r>
          </a:p>
        </p:txBody>
      </p:sp>
      <p:sp>
        <p:nvSpPr>
          <p:cNvPr id="3" name="Tijdelijke aanduiding voor inhoud 2"/>
          <p:cNvSpPr>
            <a:spLocks noGrp="1"/>
          </p:cNvSpPr>
          <p:nvPr>
            <p:ph idx="1"/>
          </p:nvPr>
        </p:nvSpPr>
        <p:spPr>
          <a:xfrm>
            <a:off x="3753803" y="509695"/>
            <a:ext cx="5367338" cy="10925811"/>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80061" y="2678855"/>
            <a:ext cx="3158729" cy="8756651"/>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AE0B033-C5A2-4F51-B44A-AE274FECD9BE}" type="datetimeFigureOut">
              <a:rPr lang="nl-NL" smtClean="0"/>
              <a:t>12-07-2018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2DDD88D-0C1D-4BAD-9568-B57F7DBCD4BC}" type="slidenum">
              <a:rPr lang="nl-NL" smtClean="0"/>
              <a:t>‹nr.›</a:t>
            </a:fld>
            <a:endParaRPr lang="nl-NL"/>
          </a:p>
        </p:txBody>
      </p:sp>
    </p:spTree>
    <p:extLst>
      <p:ext uri="{BB962C8B-B14F-4D97-AF65-F5344CB8AC3E}">
        <p14:creationId xmlns:p14="http://schemas.microsoft.com/office/powerpoint/2010/main" val="136950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881902" y="8961121"/>
            <a:ext cx="5760720" cy="1057911"/>
          </a:xfrm>
        </p:spPr>
        <p:txBody>
          <a:bodyPr anchor="b"/>
          <a:lstStyle>
            <a:lvl1pPr algn="l">
              <a:defRPr sz="2800" b="1"/>
            </a:lvl1pPr>
          </a:lstStyle>
          <a:p>
            <a:r>
              <a:rPr lang="nl-NL"/>
              <a:t>Klik om stijl te bewerken</a:t>
            </a:r>
          </a:p>
        </p:txBody>
      </p:sp>
      <p:sp>
        <p:nvSpPr>
          <p:cNvPr id="3" name="Tijdelijke aanduiding voor afbeelding 2"/>
          <p:cNvSpPr>
            <a:spLocks noGrp="1"/>
          </p:cNvSpPr>
          <p:nvPr>
            <p:ph type="pic" idx="1"/>
          </p:nvPr>
        </p:nvSpPr>
        <p:spPr>
          <a:xfrm>
            <a:off x="1881902" y="1143846"/>
            <a:ext cx="5760720" cy="768096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881902" y="10019032"/>
            <a:ext cx="5760720" cy="1502409"/>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AE0B033-C5A2-4F51-B44A-AE274FECD9BE}" type="datetimeFigureOut">
              <a:rPr lang="nl-NL" smtClean="0"/>
              <a:t>12-07-2018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2DDD88D-0C1D-4BAD-9568-B57F7DBCD4BC}" type="slidenum">
              <a:rPr lang="nl-NL" smtClean="0"/>
              <a:t>‹nr.›</a:t>
            </a:fld>
            <a:endParaRPr lang="nl-NL"/>
          </a:p>
        </p:txBody>
      </p:sp>
    </p:spTree>
    <p:extLst>
      <p:ext uri="{BB962C8B-B14F-4D97-AF65-F5344CB8AC3E}">
        <p14:creationId xmlns:p14="http://schemas.microsoft.com/office/powerpoint/2010/main" val="4871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80060" y="512658"/>
            <a:ext cx="8641080" cy="2133600"/>
          </a:xfrm>
          <a:prstGeom prst="rect">
            <a:avLst/>
          </a:prstGeom>
        </p:spPr>
        <p:txBody>
          <a:bodyPr vert="horz" lIns="128016" tIns="64008" rIns="128016" bIns="64008" rtlCol="0" anchor="ctr">
            <a:normAutofit/>
          </a:bodyPr>
          <a:lstStyle/>
          <a:p>
            <a:r>
              <a:rPr lang="nl-NL"/>
              <a:t>Klik om de stijl te bewerken</a:t>
            </a:r>
          </a:p>
        </p:txBody>
      </p:sp>
      <p:sp>
        <p:nvSpPr>
          <p:cNvPr id="3" name="Tijdelijke aanduiding voor tekst 2"/>
          <p:cNvSpPr>
            <a:spLocks noGrp="1"/>
          </p:cNvSpPr>
          <p:nvPr>
            <p:ph type="body" idx="1"/>
          </p:nvPr>
        </p:nvSpPr>
        <p:spPr>
          <a:xfrm>
            <a:off x="480060" y="2987042"/>
            <a:ext cx="8641080" cy="8448464"/>
          </a:xfrm>
          <a:prstGeom prst="rect">
            <a:avLst/>
          </a:prstGeom>
        </p:spPr>
        <p:txBody>
          <a:bodyPr vert="horz" lIns="128016" tIns="64008" rIns="128016" bIns="64008"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80060" y="11865188"/>
            <a:ext cx="2240280" cy="681566"/>
          </a:xfrm>
          <a:prstGeom prst="rect">
            <a:avLst/>
          </a:prstGeom>
        </p:spPr>
        <p:txBody>
          <a:bodyPr vert="horz" lIns="128016" tIns="64008" rIns="128016" bIns="64008" rtlCol="0" anchor="ctr"/>
          <a:lstStyle>
            <a:lvl1pPr algn="l">
              <a:defRPr sz="1700">
                <a:solidFill>
                  <a:schemeClr val="tx1">
                    <a:tint val="75000"/>
                  </a:schemeClr>
                </a:solidFill>
              </a:defRPr>
            </a:lvl1pPr>
          </a:lstStyle>
          <a:p>
            <a:fld id="{1AE0B033-C5A2-4F51-B44A-AE274FECD9BE}" type="datetimeFigureOut">
              <a:rPr lang="nl-NL" smtClean="0"/>
              <a:t>12-07-2018</a:t>
            </a:fld>
            <a:endParaRPr lang="nl-NL"/>
          </a:p>
        </p:txBody>
      </p:sp>
      <p:sp>
        <p:nvSpPr>
          <p:cNvPr id="5" name="Tijdelijke aanduiding voor voettekst 4"/>
          <p:cNvSpPr>
            <a:spLocks noGrp="1"/>
          </p:cNvSpPr>
          <p:nvPr>
            <p:ph type="ftr" sz="quarter" idx="3"/>
          </p:nvPr>
        </p:nvSpPr>
        <p:spPr>
          <a:xfrm>
            <a:off x="3280410" y="11865188"/>
            <a:ext cx="3040380" cy="681566"/>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880860" y="11865188"/>
            <a:ext cx="2240280" cy="681566"/>
          </a:xfrm>
          <a:prstGeom prst="rect">
            <a:avLst/>
          </a:prstGeom>
        </p:spPr>
        <p:txBody>
          <a:bodyPr vert="horz" lIns="128016" tIns="64008" rIns="128016" bIns="64008" rtlCol="0" anchor="ctr"/>
          <a:lstStyle>
            <a:lvl1pPr algn="r">
              <a:defRPr sz="1700">
                <a:solidFill>
                  <a:schemeClr val="tx1">
                    <a:tint val="75000"/>
                  </a:schemeClr>
                </a:solidFill>
              </a:defRPr>
            </a:lvl1pPr>
          </a:lstStyle>
          <a:p>
            <a:fld id="{52DDD88D-0C1D-4BAD-9568-B57F7DBCD4BC}" type="slidenum">
              <a:rPr lang="nl-NL" smtClean="0"/>
              <a:t>‹nr.›</a:t>
            </a:fld>
            <a:endParaRPr lang="nl-NL"/>
          </a:p>
        </p:txBody>
      </p:sp>
    </p:spTree>
    <p:extLst>
      <p:ext uri="{BB962C8B-B14F-4D97-AF65-F5344CB8AC3E}">
        <p14:creationId xmlns:p14="http://schemas.microsoft.com/office/powerpoint/2010/main" val="2983019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nl-NL"/>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8.xml"/><Relationship Id="rId3" Type="http://schemas.openxmlformats.org/officeDocument/2006/relationships/image" Target="../media/image1.gif"/><Relationship Id="rId7" Type="http://schemas.openxmlformats.org/officeDocument/2006/relationships/slide" Target="slide3.xml"/><Relationship Id="rId12"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xml"/><Relationship Id="rId11" Type="http://schemas.microsoft.com/office/2007/relationships/hdphoto" Target="../media/hdphoto1.wdp"/><Relationship Id="rId5" Type="http://schemas.openxmlformats.org/officeDocument/2006/relationships/slide" Target="slide4.xml"/><Relationship Id="rId15" Type="http://schemas.openxmlformats.org/officeDocument/2006/relationships/slide" Target="slide7.xml"/><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slide" Target="slide5.xml"/><Relationship Id="rId14" Type="http://schemas.openxmlformats.org/officeDocument/2006/relationships/slide" Target="slide1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ribw-kam.nl/groen-en-doen" TargetMode="External"/><Relationship Id="rId13" Type="http://schemas.openxmlformats.org/officeDocument/2006/relationships/hyperlink" Target="http://www.paard-en-relatie.nl/dagbesteding/" TargetMode="External"/><Relationship Id="rId3" Type="http://schemas.openxmlformats.org/officeDocument/2006/relationships/hyperlink" Target="https://www.hartekampgroep.nl/show-news/2017-09-15/opening-nieuw-leerwerkbedrijf-wim/" TargetMode="External"/><Relationship Id="rId7" Type="http://schemas.openxmlformats.org/officeDocument/2006/relationships/hyperlink" Target="http://www.sig.nu/dagbesteding-wisselwerk/midgetgolfbaan/" TargetMode="External"/><Relationship Id="rId12" Type="http://schemas.openxmlformats.org/officeDocument/2006/relationships/hyperlink" Target="https://www.ribw-kam.nl/locaties/de-fontein-activiteitencentrum-laan-der-nederlanden" TargetMode="External"/><Relationship Id="rId2" Type="http://schemas.openxmlformats.org/officeDocument/2006/relationships/hyperlink" Target="http://www.sig.nu/dagbesteding-wisselwerk/ambachtelijk-dagcentrum/" TargetMode="External"/><Relationship Id="rId1" Type="http://schemas.openxmlformats.org/officeDocument/2006/relationships/slideLayout" Target="../slideLayouts/slideLayout8.xml"/><Relationship Id="rId6" Type="http://schemas.openxmlformats.org/officeDocument/2006/relationships/hyperlink" Target="http://www.sig.nu/dagbesteding-wisselwerk/onze-winkels/wissel4kids/" TargetMode="External"/><Relationship Id="rId11" Type="http://schemas.openxmlformats.org/officeDocument/2006/relationships/hyperlink" Target="http://www.sig.nu/dagbesteding-wisselwerk/groengroep/" TargetMode="External"/><Relationship Id="rId5" Type="http://schemas.openxmlformats.org/officeDocument/2006/relationships/hyperlink" Target="http://www.marichanti.nl/vrijwilligers/" TargetMode="External"/><Relationship Id="rId15" Type="http://schemas.openxmlformats.org/officeDocument/2006/relationships/slide" Target="slide1.xml"/><Relationship Id="rId10" Type="http://schemas.openxmlformats.org/officeDocument/2006/relationships/hyperlink" Target="http://actieftalent.video4all.nl/corp/index.php?itemid=9748&amp;page=638&amp;site=14&amp;ln=nl" TargetMode="External"/><Relationship Id="rId4" Type="http://schemas.openxmlformats.org/officeDocument/2006/relationships/hyperlink" Target="http://www.goed-voor-elkaar.nl/" TargetMode="External"/><Relationship Id="rId9" Type="http://schemas.openxmlformats.org/officeDocument/2006/relationships/hyperlink" Target="http://www.groeierij.nl/nieuws/" TargetMode="External"/><Relationship Id="rId14" Type="http://schemas.openxmlformats.org/officeDocument/2006/relationships/hyperlink" Target="http://herstelacademie.org/zkh"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ribw-kam.nl/groen-en-doen" TargetMode="External"/><Relationship Id="rId13" Type="http://schemas.openxmlformats.org/officeDocument/2006/relationships/hyperlink" Target="http://www.sig.nu/dagbesteding-wisselwerk/grafisch-centrum-vorm-op-maat/" TargetMode="External"/><Relationship Id="rId3" Type="http://schemas.openxmlformats.org/officeDocument/2006/relationships/hyperlink" Target="http://www.sig.nu/dagbesteding-wisselwerk/horecagroep/" TargetMode="External"/><Relationship Id="rId7" Type="http://schemas.openxmlformats.org/officeDocument/2006/relationships/hyperlink" Target="http://www.sig.nu/dagbesteding-wisselwerk/onze-winkels/schoterhof-haarlem/" TargetMode="External"/><Relationship Id="rId12" Type="http://schemas.openxmlformats.org/officeDocument/2006/relationships/hyperlink" Target="https://www.ribw-kam.nl/locaties/de-fontein-activiteitencentrum-laan-der-nederlanden" TargetMode="External"/><Relationship Id="rId2" Type="http://schemas.openxmlformats.org/officeDocument/2006/relationships/hyperlink" Target="https://www.ribw-kam.nl/upload/1049-eetcafe-de-boshoek-art-ijmuider-courant-7-sept-2017.pdf" TargetMode="External"/><Relationship Id="rId16" Type="http://schemas.openxmlformats.org/officeDocument/2006/relationships/slide" Target="slide1.xml"/><Relationship Id="rId1" Type="http://schemas.openxmlformats.org/officeDocument/2006/relationships/slideLayout" Target="../slideLayouts/slideLayout8.xml"/><Relationship Id="rId6" Type="http://schemas.openxmlformats.org/officeDocument/2006/relationships/hyperlink" Target="http://www.sig.nu/dagbesteding-wisselwerk/onze-winkels/velserduin-ijmuiden/" TargetMode="External"/><Relationship Id="rId11" Type="http://schemas.openxmlformats.org/officeDocument/2006/relationships/hyperlink" Target="http://www.dewaerden.nl/zinvolle-daginvulling/maatschappelijke-dagbesteding/velsen/de-smikkeltuin/" TargetMode="External"/><Relationship Id="rId5" Type="http://schemas.openxmlformats.org/officeDocument/2006/relationships/hyperlink" Target="http://www.sig.nu/dagbesteding-wisselwerk/buurtwinkels/" TargetMode="External"/><Relationship Id="rId15" Type="http://schemas.openxmlformats.org/officeDocument/2006/relationships/hyperlink" Target="https://www.welzijnvelsen.nl/kansenzo/" TargetMode="External"/><Relationship Id="rId10" Type="http://schemas.openxmlformats.org/officeDocument/2006/relationships/hyperlink" Target="http://actieftalent.video4all.nl/corp/index.php?itemid=9748&amp;page=638&amp;site=14&amp;ln=nl" TargetMode="External"/><Relationship Id="rId4" Type="http://schemas.openxmlformats.org/officeDocument/2006/relationships/hyperlink" Target="http://www.sig.nu/dagbesteding-wisselwerk/ambachtelijk-dagcentrum/" TargetMode="External"/><Relationship Id="rId9" Type="http://schemas.openxmlformats.org/officeDocument/2006/relationships/hyperlink" Target="http://www.groeierij.nl/nieuws/" TargetMode="External"/><Relationship Id="rId14" Type="http://schemas.openxmlformats.org/officeDocument/2006/relationships/hyperlink" Target="http://herstelacademie.org/zkh"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sig.nu/dagbesteding-wisselwerk/buurtwinkels/" TargetMode="External"/><Relationship Id="rId13" Type="http://schemas.openxmlformats.org/officeDocument/2006/relationships/hyperlink" Target="https://roadsprintenpixels.nl/deelnemen/" TargetMode="External"/><Relationship Id="rId18" Type="http://schemas.openxmlformats.org/officeDocument/2006/relationships/hyperlink" Target="https://www.hartekampgroep.nl/volwassenen/werken-ontwikkelen/dagbesteding/" TargetMode="External"/><Relationship Id="rId26" Type="http://schemas.openxmlformats.org/officeDocument/2006/relationships/hyperlink" Target="https://www.ribw-kam.nl/groen-en-doen" TargetMode="External"/><Relationship Id="rId3" Type="http://schemas.openxmlformats.org/officeDocument/2006/relationships/hyperlink" Target="https://www.ecosol.nl/activiteitencentrum/" TargetMode="External"/><Relationship Id="rId21" Type="http://schemas.openxmlformats.org/officeDocument/2006/relationships/hyperlink" Target="https://www.vogelhospitaal.nl/help-mee/word-vrijwilliger/" TargetMode="External"/><Relationship Id="rId7" Type="http://schemas.openxmlformats.org/officeDocument/2006/relationships/hyperlink" Target="http://www.swartenhondt.nl/stichting.html" TargetMode="External"/><Relationship Id="rId12" Type="http://schemas.openxmlformats.org/officeDocument/2006/relationships/hyperlink" Target="https://www.buurtbedrijfhaarlem.nl/" TargetMode="External"/><Relationship Id="rId17" Type="http://schemas.openxmlformats.org/officeDocument/2006/relationships/hyperlink" Target="https://www.onstweedethuis.nl/kunst-om-hoek/" TargetMode="External"/><Relationship Id="rId25" Type="http://schemas.openxmlformats.org/officeDocument/2006/relationships/hyperlink" Target="https://www.haarlemupdates.nl/2018/03/20/sportsupport-zoekt-vrijwilligers/" TargetMode="External"/><Relationship Id="rId2" Type="http://schemas.openxmlformats.org/officeDocument/2006/relationships/hyperlink" Target="https://www.roads.nl/locatie/appeltaart-imperium-2/" TargetMode="External"/><Relationship Id="rId16" Type="http://schemas.openxmlformats.org/officeDocument/2006/relationships/hyperlink" Target="http://bijnagratismarkt.nl/werken-bij-de-bijna-gratis-markt/" TargetMode="External"/><Relationship Id="rId20" Type="http://schemas.openxmlformats.org/officeDocument/2006/relationships/hyperlink" Target="https://www.ecosol.nl/de-nieuwe-werf/" TargetMode="External"/><Relationship Id="rId29" Type="http://schemas.openxmlformats.org/officeDocument/2006/relationships/hyperlink" Target="http://tuinderijdeark.nl/" TargetMode="External"/><Relationship Id="rId1" Type="http://schemas.openxmlformats.org/officeDocument/2006/relationships/slideLayout" Target="../slideLayouts/slideLayout8.xml"/><Relationship Id="rId6" Type="http://schemas.openxmlformats.org/officeDocument/2006/relationships/hyperlink" Target="https://www.dock.nl/vacatures/?k=2" TargetMode="External"/><Relationship Id="rId11" Type="http://schemas.openxmlformats.org/officeDocument/2006/relationships/hyperlink" Target="https://www.werkdagbv.nl/werk-trainingscentrum-locatie-de-snuffelmug/" TargetMode="External"/><Relationship Id="rId24" Type="http://schemas.openxmlformats.org/officeDocument/2006/relationships/hyperlink" Target="http://herstelacademie.org/zkh" TargetMode="External"/><Relationship Id="rId5" Type="http://schemas.openxmlformats.org/officeDocument/2006/relationships/hyperlink" Target="http://www.sig.nu/dagbesteding-wisselwerk/horecagroep/" TargetMode="External"/><Relationship Id="rId15" Type="http://schemas.openxmlformats.org/officeDocument/2006/relationships/hyperlink" Target="http://actieftalent.video4all.nl/corp/index.php?itemid=9750&amp;page=638&amp;site=14&amp;ln=nl" TargetMode="External"/><Relationship Id="rId23" Type="http://schemas.openxmlformats.org/officeDocument/2006/relationships/hyperlink" Target="https://www.haarlemeffect.nl/Organisatie/Wie%20zijn%20wij/vacatures-vrijwilligers.html" TargetMode="External"/><Relationship Id="rId28" Type="http://schemas.openxmlformats.org/officeDocument/2006/relationships/hyperlink" Target="https://denieuweakker.nl/dagbesteding" TargetMode="External"/><Relationship Id="rId10" Type="http://schemas.openxmlformats.org/officeDocument/2006/relationships/hyperlink" Target="https://roads.nl/verwijzers/zorghotel-pitstop/" TargetMode="External"/><Relationship Id="rId19" Type="http://schemas.openxmlformats.org/officeDocument/2006/relationships/hyperlink" Target="http://www.mooizooi.org/" TargetMode="External"/><Relationship Id="rId4" Type="http://schemas.openxmlformats.org/officeDocument/2006/relationships/hyperlink" Target="http://www.hetdolhuys.nl/" TargetMode="External"/><Relationship Id="rId9" Type="http://schemas.openxmlformats.org/officeDocument/2006/relationships/hyperlink" Target="http://www.juttersgeluk.nl/maatschappelijke-activering/" TargetMode="External"/><Relationship Id="rId14" Type="http://schemas.openxmlformats.org/officeDocument/2006/relationships/hyperlink" Target="https://www.ecosol.nl/het-posthuis/" TargetMode="External"/><Relationship Id="rId22" Type="http://schemas.openxmlformats.org/officeDocument/2006/relationships/hyperlink" Target="https://www.haarlem.nl/nmehaarlem/vrijwilligers/" TargetMode="External"/><Relationship Id="rId27" Type="http://schemas.openxmlformats.org/officeDocument/2006/relationships/hyperlink" Target="https://www.ecosol.nl/de-groene-werkplaats-2/" TargetMode="External"/><Relationship Id="rId30" Type="http://schemas.openxmlformats.org/officeDocument/2006/relationships/slide" Target="slide1.xml"/></Relationships>
</file>

<file path=ppt/slides/_rels/slide5.xml.rels><?xml version="1.0" encoding="UTF-8" standalone="yes"?>
<Relationships xmlns="http://schemas.openxmlformats.org/package/2006/relationships"><Relationship Id="rId8" Type="http://schemas.openxmlformats.org/officeDocument/2006/relationships/hyperlink" Target="https://www.debibliotheekhaarlemmermeer.nl/meedoen/vrijwilligers/" TargetMode="External"/><Relationship Id="rId13" Type="http://schemas.openxmlformats.org/officeDocument/2006/relationships/hyperlink" Target="http://www.pluznet.nl/hoeve-de-vogel/" TargetMode="External"/><Relationship Id="rId18" Type="http://schemas.openxmlformats.org/officeDocument/2006/relationships/hyperlink" Target="https://jeugdland.net/hoofddorp/gevraagd/" TargetMode="External"/><Relationship Id="rId3" Type="http://schemas.openxmlformats.org/officeDocument/2006/relationships/hyperlink" Target="https://www.pier-k.nl/ook-bij-ons/dagbesteding" TargetMode="External"/><Relationship Id="rId21" Type="http://schemas.openxmlformats.org/officeDocument/2006/relationships/hyperlink" Target="https://www.onstweedethuis.nl/zorglocatie/kb-dierenvreugd/" TargetMode="External"/><Relationship Id="rId7" Type="http://schemas.openxmlformats.org/officeDocument/2006/relationships/hyperlink" Target="http://www.meerwinkel.nl/over-de-meerwinkel/" TargetMode="External"/><Relationship Id="rId12" Type="http://schemas.openxmlformats.org/officeDocument/2006/relationships/hyperlink" Target="https://www.onstweedethuis.nl/zorglocatie/wp-tuingroep/" TargetMode="External"/><Relationship Id="rId17" Type="http://schemas.openxmlformats.org/officeDocument/2006/relationships/hyperlink" Target="https://2wielerfloriande.nl/fietsenmaker-werk-leer-project-voor-mensen-met-een-beperking-in-hoofddorp/" TargetMode="External"/><Relationship Id="rId2" Type="http://schemas.openxmlformats.org/officeDocument/2006/relationships/hyperlink" Target="http://zorgmanegehoofddorp.nl/index.php/dagbesteding/activiteiten" TargetMode="External"/><Relationship Id="rId16" Type="http://schemas.openxmlformats.org/officeDocument/2006/relationships/hyperlink" Target="https://www.onstweedethuis.nl/zorglocatie/wc-spoorzicht/" TargetMode="External"/><Relationship Id="rId20" Type="http://schemas.openxmlformats.org/officeDocument/2006/relationships/hyperlink" Target="https://www.onstweedethuis.nl/zorglocatie/kb-de-boerenzwaluw/" TargetMode="External"/><Relationship Id="rId1" Type="http://schemas.openxmlformats.org/officeDocument/2006/relationships/slideLayout" Target="../slideLayouts/slideLayout8.xml"/><Relationship Id="rId6" Type="http://schemas.openxmlformats.org/officeDocument/2006/relationships/hyperlink" Target="https://www.pier-k.nl/over-pier-k/vacatures" TargetMode="External"/><Relationship Id="rId11" Type="http://schemas.openxmlformats.org/officeDocument/2006/relationships/hyperlink" Target="https://www.ribw-kam.nl/groen-en-doen" TargetMode="External"/><Relationship Id="rId5" Type="http://schemas.openxmlformats.org/officeDocument/2006/relationships/hyperlink" Target="https://www.onstweedethuis.nl/zorglocatie/wp-eigen-stijl/" TargetMode="External"/><Relationship Id="rId15" Type="http://schemas.openxmlformats.org/officeDocument/2006/relationships/hyperlink" Target="http://www.roads-online-services.nl/" TargetMode="External"/><Relationship Id="rId23" Type="http://schemas.openxmlformats.org/officeDocument/2006/relationships/slide" Target="slide1.xml"/><Relationship Id="rId10" Type="http://schemas.openxmlformats.org/officeDocument/2006/relationships/hyperlink" Target="http://www.jeugdland.nl/vrijwilligers/algemeen" TargetMode="External"/><Relationship Id="rId19" Type="http://schemas.openxmlformats.org/officeDocument/2006/relationships/hyperlink" Target="https://www.werkdagbv.nl/arbeidsmatige-dagbesteding/" TargetMode="External"/><Relationship Id="rId4" Type="http://schemas.openxmlformats.org/officeDocument/2006/relationships/hyperlink" Target="https://www.werkdagbv.nl/werkervaringsplekken/" TargetMode="External"/><Relationship Id="rId9" Type="http://schemas.openxmlformats.org/officeDocument/2006/relationships/hyperlink" Target="https://www.stichtingmaatvast.nl/vrijwilligers/" TargetMode="External"/><Relationship Id="rId14" Type="http://schemas.openxmlformats.org/officeDocument/2006/relationships/hyperlink" Target="https://jeugdland.net/nieuwvennep/gevraagd" TargetMode="External"/><Relationship Id="rId22" Type="http://schemas.openxmlformats.org/officeDocument/2006/relationships/hyperlink" Target="http://herstelacademie.org/zkh"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trandvondstenmuseum.nl/index.html" TargetMode="External"/><Relationship Id="rId13" Type="http://schemas.openxmlformats.org/officeDocument/2006/relationships/slide" Target="slide1.xml"/><Relationship Id="rId3" Type="http://schemas.openxmlformats.org/officeDocument/2006/relationships/hyperlink" Target="http://hofvankijkuit.nl/dagbesteding-2/" TargetMode="External"/><Relationship Id="rId7" Type="http://schemas.openxmlformats.org/officeDocument/2006/relationships/hyperlink" Target="https://www.reakt.nl/onze-locaties/reakt-castricum-echt-bakkums-groen" TargetMode="External"/><Relationship Id="rId12" Type="http://schemas.openxmlformats.org/officeDocument/2006/relationships/hyperlink" Target="https://www.rcodehoofdzaak.org/" TargetMode="External"/><Relationship Id="rId2" Type="http://schemas.openxmlformats.org/officeDocument/2006/relationships/hyperlink" Target="https://www.deoudekeuken.net/wie-zijn-wij/" TargetMode="External"/><Relationship Id="rId1" Type="http://schemas.openxmlformats.org/officeDocument/2006/relationships/slideLayout" Target="../slideLayouts/slideLayout8.xml"/><Relationship Id="rId6" Type="http://schemas.openxmlformats.org/officeDocument/2006/relationships/hyperlink" Target="https://www.zorgboeren.nl/landje-van-tingeling" TargetMode="External"/><Relationship Id="rId11" Type="http://schemas.openxmlformats.org/officeDocument/2006/relationships/hyperlink" Target="http://www.heemz.org/zorgbedrijf/de-buitenkans" TargetMode="External"/><Relationship Id="rId5" Type="http://schemas.openxmlformats.org/officeDocument/2006/relationships/hyperlink" Target="https://www.reakt.nl/onze-locaties/reakt-castricum-de-wissel-productie-repro-receptie" TargetMode="External"/><Relationship Id="rId10" Type="http://schemas.openxmlformats.org/officeDocument/2006/relationships/hyperlink" Target="http://www.pluznet.nl/van-tienhovenhoeve/" TargetMode="External"/><Relationship Id="rId4" Type="http://schemas.openxmlformats.org/officeDocument/2006/relationships/hyperlink" Target="https://keukenmetkarakter.nl/" TargetMode="External"/><Relationship Id="rId9" Type="http://schemas.openxmlformats.org/officeDocument/2006/relationships/hyperlink" Target="https://www.reakt.nl/onze-locaties/reakt-castricum-de-fietsenwerkplaat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pluspuntzandvoort.nl/" TargetMode="External"/><Relationship Id="rId13" Type="http://schemas.openxmlformats.org/officeDocument/2006/relationships/hyperlink" Target="https://www.kennemerhart.nl/vrijwilligers/" TargetMode="External"/><Relationship Id="rId3" Type="http://schemas.openxmlformats.org/officeDocument/2006/relationships/hyperlink" Target="https://www.pluspuntzandvoort.nl/ontmoeting-vrije-tijd/koffie-in" TargetMode="External"/><Relationship Id="rId7" Type="http://schemas.openxmlformats.org/officeDocument/2006/relationships/hyperlink" Target="https://www.deblauwetram-zandvoort.nl/verbeelding" TargetMode="External"/><Relationship Id="rId12" Type="http://schemas.openxmlformats.org/officeDocument/2006/relationships/hyperlink" Target="http://www.juttersgeluk.nl/maatschappelijke-activering/" TargetMode="External"/><Relationship Id="rId2" Type="http://schemas.openxmlformats.org/officeDocument/2006/relationships/hyperlink" Target="https://nieuwunicum.nl/informatie/154-dagbesteding" TargetMode="External"/><Relationship Id="rId1" Type="http://schemas.openxmlformats.org/officeDocument/2006/relationships/slideLayout" Target="../slideLayouts/slideLayout8.xml"/><Relationship Id="rId6" Type="http://schemas.openxmlformats.org/officeDocument/2006/relationships/hyperlink" Target="https://www.deverbeelding-zandvoort.nl/index.php/u-wilt-werken/u-wilt-werken-maar-heeft-ondersteuning-nodig" TargetMode="External"/><Relationship Id="rId11" Type="http://schemas.openxmlformats.org/officeDocument/2006/relationships/hyperlink" Target="https://www.pluspuntzandvoort.nl/service/plusdienst" TargetMode="External"/><Relationship Id="rId5" Type="http://schemas.openxmlformats.org/officeDocument/2006/relationships/hyperlink" Target="https://www.deverbeelding-zandvoort.nl/index.php" TargetMode="External"/><Relationship Id="rId15" Type="http://schemas.openxmlformats.org/officeDocument/2006/relationships/slide" Target="slide1.xml"/><Relationship Id="rId10" Type="http://schemas.openxmlformats.org/officeDocument/2006/relationships/hyperlink" Target="https://www.deverbeelding-zandvoort.nl/" TargetMode="External"/><Relationship Id="rId4" Type="http://schemas.openxmlformats.org/officeDocument/2006/relationships/hyperlink" Target="https://www.pluspuntzandvoort.nl/thema/samen-eten" TargetMode="External"/><Relationship Id="rId9" Type="http://schemas.openxmlformats.org/officeDocument/2006/relationships/hyperlink" Target="https://www.ribw-kam.nl/groen-en-doen" TargetMode="External"/><Relationship Id="rId14" Type="http://schemas.openxmlformats.org/officeDocument/2006/relationships/hyperlink" Target="https://jouw.teamsportservice.nl/heemstede-zandvoor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elsenhove.nl/doel-stichting-vrijwilligers-speelboerderij-elsenhove/" TargetMode="External"/><Relationship Id="rId3" Type="http://schemas.openxmlformats.org/officeDocument/2006/relationships/hyperlink" Target="http://www.inner-art.nl/Kookerij_en_terras.html" TargetMode="External"/><Relationship Id="rId7" Type="http://schemas.openxmlformats.org/officeDocument/2006/relationships/hyperlink" Target="http://www.houtstek.nl/" TargetMode="External"/><Relationship Id="rId2" Type="http://schemas.openxmlformats.org/officeDocument/2006/relationships/hyperlink" Target="https://jouw.teamsportservice.nl/heemstede-zandvoort/" TargetMode="External"/><Relationship Id="rId1" Type="http://schemas.openxmlformats.org/officeDocument/2006/relationships/slideLayout" Target="../slideLayouts/slideLayout8.xml"/><Relationship Id="rId6" Type="http://schemas.openxmlformats.org/officeDocument/2006/relationships/hyperlink" Target="http://www.inner-art.nl/Zorgboerderij.html" TargetMode="External"/><Relationship Id="rId5" Type="http://schemas.openxmlformats.org/officeDocument/2006/relationships/hyperlink" Target="http://www.pluznet.nl/locatie_details_overons.cfm?llo_name=onbekend&amp;llo_uuid=C8D0845B-F1F1-45E6-862F-6D0855EA5F2D" TargetMode="External"/><Relationship Id="rId4" Type="http://schemas.openxmlformats.org/officeDocument/2006/relationships/hyperlink" Target="http://www.zomerbloemenpluktuin.nl/vrijwilligers/" TargetMode="External"/><Relationship Id="rId9" Type="http://schemas.openxmlformats.org/officeDocument/2006/relationships/slide" Target="slide1.xm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troomdiagram: Verbindingslijn naar een andere pagina 80">
            <a:extLst>
              <a:ext uri="{FF2B5EF4-FFF2-40B4-BE49-F238E27FC236}">
                <a16:creationId xmlns:a16="http://schemas.microsoft.com/office/drawing/2014/main" id="{9A8B89F0-A7B7-4120-93A2-8A1235B84C58}"/>
              </a:ext>
            </a:extLst>
          </p:cNvPr>
          <p:cNvSpPr/>
          <p:nvPr/>
        </p:nvSpPr>
        <p:spPr>
          <a:xfrm rot="21425926">
            <a:off x="2696198" y="7386904"/>
            <a:ext cx="348374" cy="310003"/>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800" dirty="0" err="1">
                <a:solidFill>
                  <a:schemeClr val="tx1"/>
                </a:solidFill>
                <a:hlinkClick r:id="" action="ppaction://noaction"/>
              </a:rPr>
              <a:t>Housing</a:t>
            </a:r>
            <a:endParaRPr lang="nl-NL" sz="800" dirty="0">
              <a:solidFill>
                <a:schemeClr val="tx1"/>
              </a:solidFill>
              <a:hlinkClick r:id="" action="ppaction://noaction"/>
            </a:endParaRPr>
          </a:p>
          <a:p>
            <a:pPr algn="ctr"/>
            <a:r>
              <a:rPr lang="nl-NL" sz="800" dirty="0">
                <a:solidFill>
                  <a:schemeClr val="tx1"/>
                </a:solidFill>
                <a:hlinkClick r:id="" action="ppaction://noaction"/>
              </a:rPr>
              <a:t>First</a:t>
            </a:r>
            <a:endParaRPr lang="nl-NL" sz="800" dirty="0">
              <a:solidFill>
                <a:schemeClr val="tx1"/>
              </a:solidFill>
            </a:endParaRPr>
          </a:p>
        </p:txBody>
      </p:sp>
      <p:grpSp>
        <p:nvGrpSpPr>
          <p:cNvPr id="6" name="Groep 5">
            <a:extLst>
              <a:ext uri="{FF2B5EF4-FFF2-40B4-BE49-F238E27FC236}">
                <a16:creationId xmlns:a16="http://schemas.microsoft.com/office/drawing/2014/main" id="{6CE723E8-E7F9-4473-9ACE-74F38AA70F55}"/>
              </a:ext>
            </a:extLst>
          </p:cNvPr>
          <p:cNvGrpSpPr/>
          <p:nvPr/>
        </p:nvGrpSpPr>
        <p:grpSpPr>
          <a:xfrm>
            <a:off x="120080" y="280120"/>
            <a:ext cx="9350015" cy="12375763"/>
            <a:chOff x="131092" y="-15143"/>
            <a:chExt cx="9350015" cy="12985326"/>
          </a:xfrm>
        </p:grpSpPr>
        <p:sp>
          <p:nvSpPr>
            <p:cNvPr id="171" name="Stroomdiagram: Verbindingslijn naar een andere pagina 170"/>
            <p:cNvSpPr/>
            <p:nvPr/>
          </p:nvSpPr>
          <p:spPr>
            <a:xfrm>
              <a:off x="3434372" y="10746752"/>
              <a:ext cx="144015" cy="216024"/>
            </a:xfrm>
            <a:prstGeom prst="flowChartOffpageConnector">
              <a:avLst/>
            </a:prstGeom>
            <a:solidFill>
              <a:srgbClr val="FF00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500" dirty="0">
                  <a:solidFill>
                    <a:schemeClr val="tx1"/>
                  </a:solidFill>
                </a:rPr>
                <a:t>25</a:t>
              </a:r>
            </a:p>
            <a:p>
              <a:pPr algn="ctr"/>
              <a:r>
                <a:rPr lang="nl-NL" sz="500" dirty="0">
                  <a:solidFill>
                    <a:schemeClr val="tx1"/>
                  </a:solidFill>
                </a:rPr>
                <a:t>LDT</a:t>
              </a:r>
            </a:p>
          </p:txBody>
        </p:sp>
        <p:sp>
          <p:nvSpPr>
            <p:cNvPr id="440" name="Tekstvak 439"/>
            <p:cNvSpPr txBox="1"/>
            <p:nvPr/>
          </p:nvSpPr>
          <p:spPr>
            <a:xfrm>
              <a:off x="728923" y="884617"/>
              <a:ext cx="1758125" cy="400366"/>
            </a:xfrm>
            <a:prstGeom prst="rect">
              <a:avLst/>
            </a:prstGeom>
            <a:noFill/>
          </p:spPr>
          <p:txBody>
            <a:bodyPr wrap="square" rtlCol="0">
              <a:spAutoFit/>
            </a:bodyPr>
            <a:lstStyle/>
            <a:p>
              <a:r>
                <a:rPr lang="nl-NL" sz="1001" dirty="0"/>
                <a:t>Team RIBW K/AM</a:t>
              </a:r>
            </a:p>
            <a:p>
              <a:endParaRPr lang="nl-NL" sz="1001" dirty="0"/>
            </a:p>
          </p:txBody>
        </p:sp>
        <p:pic>
          <p:nvPicPr>
            <p:cNvPr id="238" name="Tijdelijke aanduiding voor inhoud 5">
              <a:extLst>
                <a:ext uri="{FF2B5EF4-FFF2-40B4-BE49-F238E27FC236}">
                  <a16:creationId xmlns:a16="http://schemas.microsoft.com/office/drawing/2014/main" id="{C764FEFD-98E5-4336-B533-627AB946FD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901"/>
            <a:stretch/>
          </p:blipFill>
          <p:spPr>
            <a:xfrm>
              <a:off x="6997229" y="3344338"/>
              <a:ext cx="156903" cy="158013"/>
            </a:xfrm>
            <a:prstGeom prst="rect">
              <a:avLst/>
            </a:prstGeom>
          </p:spPr>
        </p:pic>
        <p:pic>
          <p:nvPicPr>
            <p:cNvPr id="244" name="Tijdelijke aanduiding voor inhoud 5">
              <a:extLst>
                <a:ext uri="{FF2B5EF4-FFF2-40B4-BE49-F238E27FC236}">
                  <a16:creationId xmlns:a16="http://schemas.microsoft.com/office/drawing/2014/main" id="{6AF7DD14-E1BA-46EE-B687-401784ED96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901"/>
            <a:stretch/>
          </p:blipFill>
          <p:spPr>
            <a:xfrm>
              <a:off x="7006766" y="3155715"/>
              <a:ext cx="156903" cy="158013"/>
            </a:xfrm>
            <a:prstGeom prst="rect">
              <a:avLst/>
            </a:prstGeom>
          </p:spPr>
        </p:pic>
        <p:pic>
          <p:nvPicPr>
            <p:cNvPr id="245" name="Tijdelijke aanduiding voor inhoud 5">
              <a:extLst>
                <a:ext uri="{FF2B5EF4-FFF2-40B4-BE49-F238E27FC236}">
                  <a16:creationId xmlns:a16="http://schemas.microsoft.com/office/drawing/2014/main" id="{8352DF5A-A422-4E59-9BB9-4457B087B9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901"/>
            <a:stretch/>
          </p:blipFill>
          <p:spPr>
            <a:xfrm rot="21425926">
              <a:off x="1914434" y="4279027"/>
              <a:ext cx="156903" cy="158013"/>
            </a:xfrm>
            <a:prstGeom prst="rect">
              <a:avLst/>
            </a:prstGeom>
          </p:spPr>
        </p:pic>
        <p:pic>
          <p:nvPicPr>
            <p:cNvPr id="229" name="Tijdelijke aanduiding voor inhoud 5">
              <a:extLst>
                <a:ext uri="{FF2B5EF4-FFF2-40B4-BE49-F238E27FC236}">
                  <a16:creationId xmlns:a16="http://schemas.microsoft.com/office/drawing/2014/main" id="{357EF96E-59E2-44B9-AA0E-21D68A9B8B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901"/>
            <a:stretch/>
          </p:blipFill>
          <p:spPr>
            <a:xfrm rot="21425926">
              <a:off x="1921190" y="4457263"/>
              <a:ext cx="156903" cy="158013"/>
            </a:xfrm>
            <a:prstGeom prst="rect">
              <a:avLst/>
            </a:prstGeom>
          </p:spPr>
        </p:pic>
        <p:pic>
          <p:nvPicPr>
            <p:cNvPr id="237" name="Tijdelijke aanduiding voor inhoud 5">
              <a:extLst>
                <a:ext uri="{FF2B5EF4-FFF2-40B4-BE49-F238E27FC236}">
                  <a16:creationId xmlns:a16="http://schemas.microsoft.com/office/drawing/2014/main" id="{DD9DB8F9-8617-44B8-AC91-A5E4E52943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901"/>
            <a:stretch/>
          </p:blipFill>
          <p:spPr>
            <a:xfrm rot="21425926">
              <a:off x="1925243" y="4635649"/>
              <a:ext cx="156903" cy="158013"/>
            </a:xfrm>
            <a:prstGeom prst="rect">
              <a:avLst/>
            </a:prstGeom>
          </p:spPr>
        </p:pic>
        <p:pic>
          <p:nvPicPr>
            <p:cNvPr id="200" name="Tijdelijke aanduiding voor inhoud 5">
              <a:extLst>
                <a:ext uri="{FF2B5EF4-FFF2-40B4-BE49-F238E27FC236}">
                  <a16:creationId xmlns:a16="http://schemas.microsoft.com/office/drawing/2014/main" id="{5101749A-D463-4ECF-9B91-5F1DF3B071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901"/>
            <a:stretch/>
          </p:blipFill>
          <p:spPr>
            <a:xfrm>
              <a:off x="6995535" y="3901920"/>
              <a:ext cx="156903" cy="158013"/>
            </a:xfrm>
            <a:prstGeom prst="rect">
              <a:avLst/>
            </a:prstGeom>
          </p:spPr>
        </p:pic>
        <p:sp>
          <p:nvSpPr>
            <p:cNvPr id="239" name="Ovaal 238">
              <a:hlinkClick r:id="" action="ppaction://noaction"/>
              <a:extLst>
                <a:ext uri="{FF2B5EF4-FFF2-40B4-BE49-F238E27FC236}">
                  <a16:creationId xmlns:a16="http://schemas.microsoft.com/office/drawing/2014/main" id="{7EFE27CB-FCFE-4771-A27A-F821C6D72D80}"/>
                </a:ext>
              </a:extLst>
            </p:cNvPr>
            <p:cNvSpPr/>
            <p:nvPr/>
          </p:nvSpPr>
          <p:spPr>
            <a:xfrm rot="1040462">
              <a:off x="1613191" y="8782239"/>
              <a:ext cx="2240184" cy="109868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pic>
          <p:nvPicPr>
            <p:cNvPr id="127" name="Tijdelijke aanduiding voor inhoud 5">
              <a:extLst>
                <a:ext uri="{FF2B5EF4-FFF2-40B4-BE49-F238E27FC236}">
                  <a16:creationId xmlns:a16="http://schemas.microsoft.com/office/drawing/2014/main" id="{1C604711-FD40-4B70-AFD0-890F41E6D3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901"/>
            <a:stretch/>
          </p:blipFill>
          <p:spPr>
            <a:xfrm>
              <a:off x="7018053" y="4101733"/>
              <a:ext cx="126924" cy="127822"/>
            </a:xfrm>
            <a:prstGeom prst="rect">
              <a:avLst/>
            </a:prstGeom>
          </p:spPr>
        </p:pic>
        <p:pic>
          <p:nvPicPr>
            <p:cNvPr id="3" name="Afbeelding 2">
              <a:extLst>
                <a:ext uri="{FF2B5EF4-FFF2-40B4-BE49-F238E27FC236}">
                  <a16:creationId xmlns:a16="http://schemas.microsoft.com/office/drawing/2014/main" id="{E2423540-BDBA-48FA-8D80-78AEE6C671F9}"/>
                </a:ext>
              </a:extLst>
            </p:cNvPr>
            <p:cNvPicPr>
              <a:picLocks noChangeAspect="1"/>
            </p:cNvPicPr>
            <p:nvPr/>
          </p:nvPicPr>
          <p:blipFill>
            <a:blip r:embed="rId4"/>
            <a:stretch>
              <a:fillRect/>
            </a:stretch>
          </p:blipFill>
          <p:spPr>
            <a:xfrm>
              <a:off x="131092" y="-15143"/>
              <a:ext cx="9350015" cy="12985326"/>
            </a:xfrm>
            <a:prstGeom prst="rect">
              <a:avLst/>
            </a:prstGeom>
          </p:spPr>
        </p:pic>
        <p:sp>
          <p:nvSpPr>
            <p:cNvPr id="151" name="Ovaal 150">
              <a:hlinkClick r:id="" action="ppaction://noaction"/>
            </p:cNvPr>
            <p:cNvSpPr/>
            <p:nvPr/>
          </p:nvSpPr>
          <p:spPr>
            <a:xfrm rot="1040462">
              <a:off x="2631399" y="6715882"/>
              <a:ext cx="2076446" cy="192777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83" name="Tekstvak 282"/>
            <p:cNvSpPr txBox="1"/>
            <p:nvPr/>
          </p:nvSpPr>
          <p:spPr>
            <a:xfrm rot="21425926">
              <a:off x="3111853" y="5150641"/>
              <a:ext cx="996269" cy="415498"/>
            </a:xfrm>
            <a:prstGeom prst="rect">
              <a:avLst/>
            </a:prstGeom>
            <a:noFill/>
          </p:spPr>
          <p:txBody>
            <a:bodyPr wrap="square" rtlCol="0">
              <a:spAutoFit/>
            </a:bodyPr>
            <a:lstStyle/>
            <a:p>
              <a:r>
                <a:rPr lang="nl-NL" sz="2100" b="1" dirty="0">
                  <a:solidFill>
                    <a:srgbClr val="FC0AC2"/>
                  </a:solidFill>
                </a:rPr>
                <a:t>Velsen</a:t>
              </a:r>
            </a:p>
          </p:txBody>
        </p:sp>
        <p:sp>
          <p:nvSpPr>
            <p:cNvPr id="282" name="Tekstvak 281"/>
            <p:cNvSpPr txBox="1"/>
            <p:nvPr/>
          </p:nvSpPr>
          <p:spPr>
            <a:xfrm>
              <a:off x="2384878" y="2312404"/>
              <a:ext cx="1612241" cy="738664"/>
            </a:xfrm>
            <a:prstGeom prst="rect">
              <a:avLst/>
            </a:prstGeom>
            <a:noFill/>
          </p:spPr>
          <p:txBody>
            <a:bodyPr wrap="square" rtlCol="0">
              <a:spAutoFit/>
            </a:bodyPr>
            <a:lstStyle/>
            <a:p>
              <a:r>
                <a:rPr lang="nl-NL" sz="2100" b="1" dirty="0">
                  <a:solidFill>
                    <a:srgbClr val="FC0AC2"/>
                  </a:solidFill>
                </a:rPr>
                <a:t>Beverwijk-Heemskerk</a:t>
              </a:r>
            </a:p>
          </p:txBody>
        </p:sp>
        <p:sp>
          <p:nvSpPr>
            <p:cNvPr id="149" name="Ovaal 148"/>
            <p:cNvSpPr/>
            <p:nvPr/>
          </p:nvSpPr>
          <p:spPr>
            <a:xfrm rot="1309678">
              <a:off x="3296787" y="2456359"/>
              <a:ext cx="1284474" cy="2032882"/>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69" name="Stroomdiagram: Verbindingslijn naar een andere pagina 168">
              <a:extLst>
                <a:ext uri="{FF2B5EF4-FFF2-40B4-BE49-F238E27FC236}">
                  <a16:creationId xmlns:a16="http://schemas.microsoft.com/office/drawing/2014/main" id="{4ACBB0D6-585A-4DE2-B994-D67437726C8B}"/>
                </a:ext>
              </a:extLst>
            </p:cNvPr>
            <p:cNvSpPr/>
            <p:nvPr/>
          </p:nvSpPr>
          <p:spPr>
            <a:xfrm>
              <a:off x="3485909" y="3376959"/>
              <a:ext cx="297436" cy="339922"/>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a:solidFill>
                    <a:schemeClr val="tx1"/>
                  </a:solidFill>
                  <a:hlinkClick r:id="rId5" action="ppaction://hlinksldjump"/>
                </a:rPr>
                <a:t>Ken.</a:t>
              </a:r>
            </a:p>
            <a:p>
              <a:pPr algn="ctr"/>
              <a:r>
                <a:rPr lang="nl-NL" sz="900" dirty="0">
                  <a:solidFill>
                    <a:schemeClr val="tx1"/>
                  </a:solidFill>
                  <a:hlinkClick r:id="rId5" action="ppaction://hlinksldjump"/>
                </a:rPr>
                <a:t>hof</a:t>
              </a:r>
              <a:endParaRPr lang="nl-NL" sz="900" dirty="0">
                <a:solidFill>
                  <a:schemeClr val="tx1"/>
                </a:solidFill>
              </a:endParaRPr>
            </a:p>
          </p:txBody>
        </p:sp>
        <p:sp>
          <p:nvSpPr>
            <p:cNvPr id="178" name="Stroomdiagram: Verbindingslijn naar een andere pagina 177"/>
            <p:cNvSpPr/>
            <p:nvPr/>
          </p:nvSpPr>
          <p:spPr>
            <a:xfrm>
              <a:off x="3934937" y="3357349"/>
              <a:ext cx="343913" cy="349611"/>
            </a:xfrm>
            <a:prstGeom prst="flowChartOffpageConnector">
              <a:avLst/>
            </a:prstGeom>
            <a:solidFill>
              <a:srgbClr val="FF0000"/>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500" dirty="0">
                  <a:solidFill>
                    <a:schemeClr val="tx1"/>
                  </a:solidFill>
                </a:rPr>
                <a:t>     </a:t>
              </a:r>
              <a:r>
                <a:rPr lang="nl-NL" sz="900" dirty="0">
                  <a:solidFill>
                    <a:schemeClr val="tx1"/>
                  </a:solidFill>
                  <a:hlinkClick r:id="rId6" action="ppaction://hlinksldjump"/>
                </a:rPr>
                <a:t>Laan d </a:t>
              </a:r>
            </a:p>
            <a:p>
              <a:pPr algn="ctr"/>
              <a:r>
                <a:rPr lang="nl-NL" sz="900" dirty="0">
                  <a:solidFill>
                    <a:schemeClr val="tx1"/>
                  </a:solidFill>
                  <a:hlinkClick r:id="rId6" action="ppaction://hlinksldjump"/>
                </a:rPr>
                <a:t>Ned</a:t>
              </a:r>
              <a:r>
                <a:rPr lang="nl-NL" sz="900" dirty="0">
                  <a:solidFill>
                    <a:schemeClr val="tx1"/>
                  </a:solidFill>
                </a:rPr>
                <a:t>.</a:t>
              </a:r>
              <a:endParaRPr lang="nl-NL" sz="500" dirty="0">
                <a:solidFill>
                  <a:schemeClr val="tx1"/>
                </a:solidFill>
              </a:endParaRPr>
            </a:p>
          </p:txBody>
        </p:sp>
        <p:sp>
          <p:nvSpPr>
            <p:cNvPr id="134" name="Stroomdiagram: Verbindingslijn naar een andere pagina 133"/>
            <p:cNvSpPr/>
            <p:nvPr/>
          </p:nvSpPr>
          <p:spPr>
            <a:xfrm>
              <a:off x="3827340" y="2642716"/>
              <a:ext cx="320667" cy="325473"/>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a:solidFill>
                    <a:schemeClr val="tx1"/>
                  </a:solidFill>
                  <a:hlinkClick r:id="rId7" action="ppaction://hlinksldjump"/>
                </a:rPr>
                <a:t>Heems</a:t>
              </a:r>
            </a:p>
            <a:p>
              <a:pPr algn="ctr"/>
              <a:r>
                <a:rPr lang="nl-NL" sz="900" dirty="0">
                  <a:solidFill>
                    <a:schemeClr val="tx1"/>
                  </a:solidFill>
                  <a:hlinkClick r:id="rId7" action="ppaction://hlinksldjump"/>
                </a:rPr>
                <a:t>kerk</a:t>
              </a:r>
              <a:endParaRPr lang="nl-NL" sz="900" dirty="0">
                <a:solidFill>
                  <a:schemeClr val="tx1"/>
                </a:solidFill>
              </a:endParaRPr>
            </a:p>
          </p:txBody>
        </p:sp>
        <p:sp>
          <p:nvSpPr>
            <p:cNvPr id="136" name="Stroomdiagram: Verbindingslijn naar een andere pagina 135"/>
            <p:cNvSpPr/>
            <p:nvPr/>
          </p:nvSpPr>
          <p:spPr>
            <a:xfrm>
              <a:off x="4138681" y="2928991"/>
              <a:ext cx="297436" cy="339922"/>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a:solidFill>
                    <a:schemeClr val="tx1"/>
                  </a:solidFill>
                  <a:hlinkClick r:id="rId8" action="ppaction://hlinksldjump"/>
                </a:rPr>
                <a:t>Al</a:t>
              </a:r>
            </a:p>
            <a:p>
              <a:pPr algn="ctr"/>
              <a:r>
                <a:rPr lang="nl-NL" sz="900" dirty="0">
                  <a:solidFill>
                    <a:schemeClr val="tx1"/>
                  </a:solidFill>
                  <a:hlinkClick r:id="rId8" action="ppaction://hlinksldjump"/>
                </a:rPr>
                <a:t>zette</a:t>
              </a:r>
              <a:endParaRPr lang="nl-NL" sz="900" dirty="0">
                <a:solidFill>
                  <a:schemeClr val="tx1"/>
                </a:solidFill>
              </a:endParaRPr>
            </a:p>
          </p:txBody>
        </p:sp>
        <p:sp>
          <p:nvSpPr>
            <p:cNvPr id="138" name="Stroomdiagram: Verbindingslijn naar een andere pagina 137"/>
            <p:cNvSpPr/>
            <p:nvPr/>
          </p:nvSpPr>
          <p:spPr>
            <a:xfrm>
              <a:off x="3735777" y="3709967"/>
              <a:ext cx="228891" cy="275326"/>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1000" dirty="0">
                  <a:solidFill>
                    <a:schemeClr val="tx1"/>
                  </a:solidFill>
                  <a:hlinkClick r:id="rId9" action="ppaction://hlinksldjump"/>
                </a:rPr>
                <a:t>MO</a:t>
              </a:r>
              <a:endParaRPr lang="nl-NL" sz="1000" dirty="0">
                <a:solidFill>
                  <a:schemeClr val="tx1"/>
                </a:solidFill>
              </a:endParaRPr>
            </a:p>
          </p:txBody>
        </p:sp>
        <p:pic>
          <p:nvPicPr>
            <p:cNvPr id="132" name="Afbeelding 131">
              <a:hlinkClick r:id="rId6" action="ppaction://hlinksldjump"/>
              <a:extLst>
                <a:ext uri="{FF2B5EF4-FFF2-40B4-BE49-F238E27FC236}">
                  <a16:creationId xmlns:a16="http://schemas.microsoft.com/office/drawing/2014/main" id="{29A4BA4B-EB9A-4E9F-BC81-A6721FCD0DB6}"/>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5667" b="63667" l="36167" r="62167"/>
                      </a14:imgEffect>
                    </a14:imgLayer>
                  </a14:imgProps>
                </a:ext>
                <a:ext uri="{28A0092B-C50C-407E-A947-70E740481C1C}">
                  <a14:useLocalDpi xmlns:a14="http://schemas.microsoft.com/office/drawing/2010/main" val="0"/>
                </a:ext>
              </a:extLst>
            </a:blip>
            <a:srcRect l="35548" t="34880" r="37779" b="34881"/>
            <a:stretch/>
          </p:blipFill>
          <p:spPr>
            <a:xfrm>
              <a:off x="3536852" y="2970222"/>
              <a:ext cx="389526" cy="393343"/>
            </a:xfrm>
            <a:prstGeom prst="rect">
              <a:avLst/>
            </a:prstGeom>
          </p:spPr>
        </p:pic>
        <p:sp>
          <p:nvSpPr>
            <p:cNvPr id="141" name="Stroomdiagram: Verbindingslijn naar een andere pagina 140"/>
            <p:cNvSpPr/>
            <p:nvPr/>
          </p:nvSpPr>
          <p:spPr>
            <a:xfrm rot="21425926">
              <a:off x="2361390" y="5298652"/>
              <a:ext cx="368219" cy="358241"/>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err="1">
                  <a:solidFill>
                    <a:schemeClr val="tx1"/>
                  </a:solidFill>
                  <a:hlinkClick r:id="rId12" action="ppaction://hlinksldjump"/>
                </a:rPr>
                <a:t>Ijmui</a:t>
              </a:r>
              <a:endParaRPr lang="nl-NL" sz="900" dirty="0">
                <a:solidFill>
                  <a:schemeClr val="tx1"/>
                </a:solidFill>
                <a:hlinkClick r:id="rId12" action="ppaction://hlinksldjump"/>
              </a:endParaRPr>
            </a:p>
            <a:p>
              <a:pPr algn="ctr"/>
              <a:r>
                <a:rPr lang="nl-NL" sz="900" dirty="0">
                  <a:solidFill>
                    <a:schemeClr val="tx1"/>
                  </a:solidFill>
                  <a:hlinkClick r:id="rId12" action="ppaction://hlinksldjump"/>
                </a:rPr>
                <a:t>den</a:t>
              </a:r>
              <a:endParaRPr lang="nl-NL" sz="900" dirty="0">
                <a:solidFill>
                  <a:schemeClr val="tx1"/>
                </a:solidFill>
              </a:endParaRPr>
            </a:p>
          </p:txBody>
        </p:sp>
        <p:sp>
          <p:nvSpPr>
            <p:cNvPr id="246" name="Stroomdiagram: Verbindingslijn naar een andere pagina 245">
              <a:extLst>
                <a:ext uri="{FF2B5EF4-FFF2-40B4-BE49-F238E27FC236}">
                  <a16:creationId xmlns:a16="http://schemas.microsoft.com/office/drawing/2014/main" id="{E5D3FA43-E2A3-447B-A10B-0C3F76B94891}"/>
                </a:ext>
              </a:extLst>
            </p:cNvPr>
            <p:cNvSpPr/>
            <p:nvPr/>
          </p:nvSpPr>
          <p:spPr>
            <a:xfrm rot="21425926">
              <a:off x="3804741" y="5816693"/>
              <a:ext cx="311787" cy="320455"/>
            </a:xfrm>
            <a:prstGeom prst="flowChartOffpageConnector">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a:solidFill>
                    <a:schemeClr val="tx1"/>
                  </a:solidFill>
                  <a:hlinkClick r:id="rId13" action="ppaction://hlinksldjump"/>
                </a:rPr>
                <a:t>Bos</a:t>
              </a:r>
            </a:p>
            <a:p>
              <a:pPr algn="ctr"/>
              <a:r>
                <a:rPr lang="nl-NL" sz="900" dirty="0">
                  <a:solidFill>
                    <a:schemeClr val="tx1"/>
                  </a:solidFill>
                  <a:hlinkClick r:id="rId13" action="ppaction://hlinksldjump"/>
                </a:rPr>
                <a:t>hoek</a:t>
              </a:r>
              <a:endParaRPr lang="nl-NL" sz="900" dirty="0">
                <a:solidFill>
                  <a:schemeClr val="tx1"/>
                </a:solidFill>
              </a:endParaRPr>
            </a:p>
          </p:txBody>
        </p:sp>
        <p:pic>
          <p:nvPicPr>
            <p:cNvPr id="160" name="Afbeelding 159">
              <a:hlinkClick r:id="rId7" action="ppaction://hlinksldjump"/>
              <a:extLst>
                <a:ext uri="{FF2B5EF4-FFF2-40B4-BE49-F238E27FC236}">
                  <a16:creationId xmlns:a16="http://schemas.microsoft.com/office/drawing/2014/main" id="{71E043F5-1EF7-4393-A989-7AF4E4C3D9F9}"/>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5667" b="63667" l="36167" r="62167"/>
                      </a14:imgEffect>
                    </a14:imgLayer>
                  </a14:imgProps>
                </a:ext>
                <a:ext uri="{28A0092B-C50C-407E-A947-70E740481C1C}">
                  <a14:useLocalDpi xmlns:a14="http://schemas.microsoft.com/office/drawing/2010/main" val="0"/>
                </a:ext>
              </a:extLst>
            </a:blip>
            <a:srcRect l="35548" t="34880" r="37779" b="34881"/>
            <a:stretch/>
          </p:blipFill>
          <p:spPr>
            <a:xfrm rot="21425926">
              <a:off x="2993106" y="5469500"/>
              <a:ext cx="403964" cy="407922"/>
            </a:xfrm>
            <a:prstGeom prst="rect">
              <a:avLst/>
            </a:prstGeom>
          </p:spPr>
        </p:pic>
        <p:sp>
          <p:nvSpPr>
            <p:cNvPr id="164" name="Stroomdiagram: Verbindingslijn naar een andere pagina 163"/>
            <p:cNvSpPr/>
            <p:nvPr/>
          </p:nvSpPr>
          <p:spPr>
            <a:xfrm>
              <a:off x="3437342" y="7731520"/>
              <a:ext cx="232279" cy="264943"/>
            </a:xfrm>
            <a:prstGeom prst="flowChartOffpageConnector">
              <a:avLst/>
            </a:prstGeom>
            <a:solidFill>
              <a:srgbClr val="FF000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a:solidFill>
                    <a:schemeClr val="tx1"/>
                  </a:solidFill>
                  <a:hlinkClick r:id="" action="ppaction://noaction"/>
                </a:rPr>
                <a:t>TAS</a:t>
              </a:r>
              <a:endParaRPr lang="nl-NL" sz="900" dirty="0">
                <a:solidFill>
                  <a:schemeClr val="tx1"/>
                </a:solidFill>
              </a:endParaRPr>
            </a:p>
          </p:txBody>
        </p:sp>
        <p:sp>
          <p:nvSpPr>
            <p:cNvPr id="166" name="Stroomdiagram: Verbindingslijn naar een andere pagina 165"/>
            <p:cNvSpPr/>
            <p:nvPr/>
          </p:nvSpPr>
          <p:spPr>
            <a:xfrm>
              <a:off x="3481820" y="6942220"/>
              <a:ext cx="315010" cy="295544"/>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800" dirty="0" err="1">
                  <a:solidFill>
                    <a:schemeClr val="tx1"/>
                  </a:solidFill>
                  <a:hlinkClick r:id="" action="ppaction://noaction"/>
                </a:rPr>
                <a:t>Schoter</a:t>
              </a:r>
              <a:endParaRPr lang="nl-NL" sz="800" dirty="0">
                <a:solidFill>
                  <a:schemeClr val="tx1"/>
                </a:solidFill>
                <a:hlinkClick r:id="" action="ppaction://noaction"/>
              </a:endParaRPr>
            </a:p>
            <a:p>
              <a:pPr algn="ctr"/>
              <a:r>
                <a:rPr lang="nl-NL" sz="800" dirty="0">
                  <a:solidFill>
                    <a:schemeClr val="tx1"/>
                  </a:solidFill>
                  <a:hlinkClick r:id="" action="ppaction://noaction"/>
                </a:rPr>
                <a:t>waarde</a:t>
              </a:r>
              <a:endParaRPr lang="nl-NL" sz="800" dirty="0">
                <a:solidFill>
                  <a:schemeClr val="tx1"/>
                </a:solidFill>
              </a:endParaRPr>
            </a:p>
          </p:txBody>
        </p:sp>
        <p:sp>
          <p:nvSpPr>
            <p:cNvPr id="184" name="Stroomdiagram: Verbindingslijn naar een andere pagina 183"/>
            <p:cNvSpPr/>
            <p:nvPr/>
          </p:nvSpPr>
          <p:spPr>
            <a:xfrm>
              <a:off x="4072151" y="7411716"/>
              <a:ext cx="292097" cy="283813"/>
            </a:xfrm>
            <a:prstGeom prst="flowChartOffpageConnector">
              <a:avLst/>
            </a:prstGeom>
            <a:solidFill>
              <a:srgbClr val="FF0000"/>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800" dirty="0" err="1">
                  <a:solidFill>
                    <a:schemeClr val="tx1"/>
                  </a:solidFill>
                  <a:hlinkClick r:id="" action="ppaction://noaction"/>
                </a:rPr>
                <a:t>Zuider</a:t>
              </a:r>
              <a:endParaRPr lang="nl-NL" sz="800" dirty="0">
                <a:solidFill>
                  <a:schemeClr val="tx1"/>
                </a:solidFill>
                <a:hlinkClick r:id="" action="ppaction://noaction"/>
              </a:endParaRPr>
            </a:p>
            <a:p>
              <a:pPr algn="ctr"/>
              <a:r>
                <a:rPr lang="nl-NL" sz="800" dirty="0">
                  <a:solidFill>
                    <a:schemeClr val="tx1"/>
                  </a:solidFill>
                  <a:hlinkClick r:id="" action="ppaction://noaction"/>
                </a:rPr>
                <a:t>polder</a:t>
              </a:r>
              <a:endParaRPr lang="nl-NL" sz="800" dirty="0">
                <a:solidFill>
                  <a:schemeClr val="tx1"/>
                </a:solidFill>
              </a:endParaRPr>
            </a:p>
          </p:txBody>
        </p:sp>
        <p:sp>
          <p:nvSpPr>
            <p:cNvPr id="195" name="Stroomdiagram: Verbindingslijn naar een andere pagina 194"/>
            <p:cNvSpPr/>
            <p:nvPr/>
          </p:nvSpPr>
          <p:spPr>
            <a:xfrm>
              <a:off x="2880689" y="7938638"/>
              <a:ext cx="277851" cy="278301"/>
            </a:xfrm>
            <a:prstGeom prst="flowChartOffpageConnector">
              <a:avLst/>
            </a:prstGeom>
            <a:solidFill>
              <a:srgbClr val="FF0000"/>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a:solidFill>
                    <a:schemeClr val="tx1"/>
                  </a:solidFill>
                  <a:hlinkClick r:id="" action="ppaction://noaction"/>
                </a:rPr>
                <a:t>Willem</a:t>
              </a:r>
            </a:p>
            <a:p>
              <a:pPr algn="ctr"/>
              <a:r>
                <a:rPr lang="nl-NL" sz="900" dirty="0">
                  <a:solidFill>
                    <a:schemeClr val="tx1"/>
                  </a:solidFill>
                  <a:hlinkClick r:id="" action="ppaction://noaction"/>
                </a:rPr>
                <a:t>Drees</a:t>
              </a:r>
              <a:endParaRPr lang="nl-NL" sz="900" dirty="0">
                <a:solidFill>
                  <a:schemeClr val="tx1"/>
                </a:solidFill>
              </a:endParaRPr>
            </a:p>
          </p:txBody>
        </p:sp>
        <p:sp>
          <p:nvSpPr>
            <p:cNvPr id="201" name="Stroomdiagram: Verbindingslijn naar een andere pagina 200"/>
            <p:cNvSpPr/>
            <p:nvPr/>
          </p:nvSpPr>
          <p:spPr>
            <a:xfrm>
              <a:off x="3706741" y="7292144"/>
              <a:ext cx="306515" cy="311980"/>
            </a:xfrm>
            <a:prstGeom prst="flowChartOffpageConnector">
              <a:avLst/>
            </a:prstGeom>
            <a:solidFill>
              <a:srgbClr val="FF000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800" dirty="0">
                  <a:solidFill>
                    <a:schemeClr val="tx1"/>
                  </a:solidFill>
                  <a:hlinkClick r:id="" action="ppaction://noaction"/>
                </a:rPr>
                <a:t>Heren</a:t>
              </a:r>
            </a:p>
            <a:p>
              <a:pPr algn="ctr"/>
              <a:r>
                <a:rPr lang="nl-NL" sz="800" dirty="0">
                  <a:solidFill>
                    <a:schemeClr val="tx1"/>
                  </a:solidFill>
                  <a:hlinkClick r:id="" action="ppaction://noaction"/>
                </a:rPr>
                <a:t>Singel</a:t>
              </a:r>
              <a:endParaRPr lang="nl-NL" sz="800" dirty="0">
                <a:solidFill>
                  <a:schemeClr val="tx1"/>
                </a:solidFill>
              </a:endParaRPr>
            </a:p>
          </p:txBody>
        </p:sp>
        <p:sp>
          <p:nvSpPr>
            <p:cNvPr id="146" name="Stroomdiagram: Verbindingslijn naar een andere pagina 145"/>
            <p:cNvSpPr/>
            <p:nvPr/>
          </p:nvSpPr>
          <p:spPr>
            <a:xfrm>
              <a:off x="3783345" y="8141752"/>
              <a:ext cx="281187" cy="315268"/>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a:solidFill>
                    <a:schemeClr val="tx1"/>
                  </a:solidFill>
                  <a:hlinkClick r:id="" action="ppaction://noaction"/>
                </a:rPr>
                <a:t>Meer</a:t>
              </a:r>
            </a:p>
            <a:p>
              <a:pPr algn="ctr"/>
              <a:r>
                <a:rPr lang="nl-NL" sz="900" dirty="0">
                  <a:solidFill>
                    <a:schemeClr val="tx1"/>
                  </a:solidFill>
                  <a:hlinkClick r:id="" action="ppaction://noaction"/>
                </a:rPr>
                <a:t>wijk</a:t>
              </a:r>
              <a:endParaRPr lang="nl-NL" sz="900" dirty="0">
                <a:solidFill>
                  <a:schemeClr val="tx1"/>
                </a:solidFill>
              </a:endParaRPr>
            </a:p>
          </p:txBody>
        </p:sp>
        <p:sp>
          <p:nvSpPr>
            <p:cNvPr id="247" name="Stroomdiagram: Verbindingslijn naar een andere pagina 246">
              <a:extLst>
                <a:ext uri="{FF2B5EF4-FFF2-40B4-BE49-F238E27FC236}">
                  <a16:creationId xmlns:a16="http://schemas.microsoft.com/office/drawing/2014/main" id="{E0CFEC98-365C-4B90-92C0-EC44E963A5AA}"/>
                </a:ext>
              </a:extLst>
            </p:cNvPr>
            <p:cNvSpPr/>
            <p:nvPr/>
          </p:nvSpPr>
          <p:spPr>
            <a:xfrm>
              <a:off x="3255228" y="7275431"/>
              <a:ext cx="293144" cy="325707"/>
            </a:xfrm>
            <a:prstGeom prst="flowChartOffpageConnector">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a:solidFill>
                    <a:schemeClr val="tx1"/>
                  </a:solidFill>
                  <a:hlinkClick r:id="" action="ppaction://noaction"/>
                </a:rPr>
                <a:t>Klever</a:t>
              </a:r>
            </a:p>
            <a:p>
              <a:pPr algn="ctr"/>
              <a:r>
                <a:rPr lang="nl-NL" sz="900" dirty="0">
                  <a:solidFill>
                    <a:schemeClr val="tx1"/>
                  </a:solidFill>
                  <a:hlinkClick r:id="" action="ppaction://noaction"/>
                </a:rPr>
                <a:t>park</a:t>
              </a:r>
              <a:endParaRPr lang="nl-NL" sz="900" dirty="0">
                <a:solidFill>
                  <a:schemeClr val="tx1"/>
                </a:solidFill>
              </a:endParaRPr>
            </a:p>
          </p:txBody>
        </p:sp>
        <p:sp>
          <p:nvSpPr>
            <p:cNvPr id="249" name="Stroomdiagram: Verbindingslijn naar een andere pagina 248">
              <a:extLst>
                <a:ext uri="{FF2B5EF4-FFF2-40B4-BE49-F238E27FC236}">
                  <a16:creationId xmlns:a16="http://schemas.microsoft.com/office/drawing/2014/main" id="{C129BD0F-851A-459E-B1C6-13CCCC1A22E5}"/>
                </a:ext>
              </a:extLst>
            </p:cNvPr>
            <p:cNvSpPr/>
            <p:nvPr/>
          </p:nvSpPr>
          <p:spPr>
            <a:xfrm>
              <a:off x="2763573" y="7520904"/>
              <a:ext cx="284499" cy="302968"/>
            </a:xfrm>
            <a:prstGeom prst="flowChartOffpageConnector">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a:solidFill>
                    <a:schemeClr val="tx1"/>
                  </a:solidFill>
                  <a:hlinkClick r:id="rId14" action="ppaction://hlinksldjump"/>
                </a:rPr>
                <a:t>Trans</a:t>
              </a:r>
            </a:p>
            <a:p>
              <a:pPr algn="ctr"/>
              <a:r>
                <a:rPr lang="nl-NL" sz="900" dirty="0">
                  <a:solidFill>
                    <a:schemeClr val="tx1"/>
                  </a:solidFill>
                  <a:hlinkClick r:id="rId14" action="ppaction://hlinksldjump"/>
                </a:rPr>
                <a:t>vaal</a:t>
              </a:r>
              <a:endParaRPr lang="nl-NL" sz="900" dirty="0">
                <a:solidFill>
                  <a:schemeClr val="tx1"/>
                </a:solidFill>
              </a:endParaRPr>
            </a:p>
          </p:txBody>
        </p:sp>
        <p:pic>
          <p:nvPicPr>
            <p:cNvPr id="161" name="Afbeelding 160">
              <a:hlinkClick r:id="rId5" action="ppaction://hlinksldjump"/>
              <a:extLst>
                <a:ext uri="{FF2B5EF4-FFF2-40B4-BE49-F238E27FC236}">
                  <a16:creationId xmlns:a16="http://schemas.microsoft.com/office/drawing/2014/main" id="{56184C18-B7D5-4D56-B0BF-BC3BA462A829}"/>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5667" b="63667" l="36167" r="62167"/>
                      </a14:imgEffect>
                    </a14:imgLayer>
                  </a14:imgProps>
                </a:ext>
                <a:ext uri="{28A0092B-C50C-407E-A947-70E740481C1C}">
                  <a14:useLocalDpi xmlns:a14="http://schemas.microsoft.com/office/drawing/2010/main" val="0"/>
                </a:ext>
              </a:extLst>
            </a:blip>
            <a:srcRect l="35548" t="34880" r="37779" b="34881"/>
            <a:stretch/>
          </p:blipFill>
          <p:spPr>
            <a:xfrm>
              <a:off x="3679765" y="7603679"/>
              <a:ext cx="493225" cy="498058"/>
            </a:xfrm>
            <a:prstGeom prst="rect">
              <a:avLst/>
            </a:prstGeom>
          </p:spPr>
        </p:pic>
        <p:sp>
          <p:nvSpPr>
            <p:cNvPr id="286" name="Tekstvak 285"/>
            <p:cNvSpPr txBox="1"/>
            <p:nvPr/>
          </p:nvSpPr>
          <p:spPr>
            <a:xfrm>
              <a:off x="4117999" y="6878515"/>
              <a:ext cx="1212437" cy="415498"/>
            </a:xfrm>
            <a:prstGeom prst="rect">
              <a:avLst/>
            </a:prstGeom>
            <a:noFill/>
          </p:spPr>
          <p:txBody>
            <a:bodyPr wrap="square" rtlCol="0">
              <a:spAutoFit/>
            </a:bodyPr>
            <a:lstStyle/>
            <a:p>
              <a:r>
                <a:rPr lang="nl-NL" sz="2100" b="1" dirty="0">
                  <a:solidFill>
                    <a:srgbClr val="FC0AC2"/>
                  </a:solidFill>
                </a:rPr>
                <a:t>Haarlem</a:t>
              </a:r>
            </a:p>
          </p:txBody>
        </p:sp>
        <p:sp>
          <p:nvSpPr>
            <p:cNvPr id="152" name="Ovaal 151">
              <a:hlinkClick r:id="" action="ppaction://noaction"/>
            </p:cNvPr>
            <p:cNvSpPr/>
            <p:nvPr/>
          </p:nvSpPr>
          <p:spPr>
            <a:xfrm>
              <a:off x="846564" y="7498536"/>
              <a:ext cx="1230468" cy="123046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1" dirty="0">
                  <a:solidFill>
                    <a:schemeClr val="tx1"/>
                  </a:solidFill>
                </a:rPr>
                <a:t>ZVT</a:t>
              </a:r>
              <a:endParaRPr lang="nl-NL" sz="1800" dirty="0"/>
            </a:p>
          </p:txBody>
        </p:sp>
        <p:sp>
          <p:nvSpPr>
            <p:cNvPr id="128" name="Tekstvak 127">
              <a:extLst>
                <a:ext uri="{FF2B5EF4-FFF2-40B4-BE49-F238E27FC236}">
                  <a16:creationId xmlns:a16="http://schemas.microsoft.com/office/drawing/2014/main" id="{62EB4B88-EFAB-4B36-9A2C-BFDE8347EA04}"/>
                </a:ext>
              </a:extLst>
            </p:cNvPr>
            <p:cNvSpPr txBox="1"/>
            <p:nvPr/>
          </p:nvSpPr>
          <p:spPr>
            <a:xfrm>
              <a:off x="925263" y="7371304"/>
              <a:ext cx="1353531" cy="415498"/>
            </a:xfrm>
            <a:prstGeom prst="rect">
              <a:avLst/>
            </a:prstGeom>
            <a:noFill/>
          </p:spPr>
          <p:txBody>
            <a:bodyPr wrap="square" rtlCol="0">
              <a:spAutoFit/>
            </a:bodyPr>
            <a:lstStyle/>
            <a:p>
              <a:r>
                <a:rPr lang="nl-NL" sz="2100" b="1" dirty="0">
                  <a:solidFill>
                    <a:srgbClr val="FC0AC2"/>
                  </a:solidFill>
                </a:rPr>
                <a:t>Zandvoort</a:t>
              </a:r>
            </a:p>
          </p:txBody>
        </p:sp>
        <p:pic>
          <p:nvPicPr>
            <p:cNvPr id="129" name="Afbeelding 128">
              <a:hlinkClick r:id="rId15" action="ppaction://hlinksldjump"/>
              <a:extLst>
                <a:ext uri="{FF2B5EF4-FFF2-40B4-BE49-F238E27FC236}">
                  <a16:creationId xmlns:a16="http://schemas.microsoft.com/office/drawing/2014/main" id="{F85CBEFF-3BE2-4302-8372-21ACE2BE8F19}"/>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5667" b="63667" l="36167" r="62167"/>
                      </a14:imgEffect>
                    </a14:imgLayer>
                  </a14:imgProps>
                </a:ext>
                <a:ext uri="{28A0092B-C50C-407E-A947-70E740481C1C}">
                  <a14:useLocalDpi xmlns:a14="http://schemas.microsoft.com/office/drawing/2010/main" val="0"/>
                </a:ext>
              </a:extLst>
            </a:blip>
            <a:srcRect l="35548" t="34880" r="37779" b="34881"/>
            <a:stretch/>
          </p:blipFill>
          <p:spPr>
            <a:xfrm>
              <a:off x="1484649" y="7778711"/>
              <a:ext cx="441896" cy="446226"/>
            </a:xfrm>
            <a:prstGeom prst="rect">
              <a:avLst/>
            </a:prstGeom>
          </p:spPr>
        </p:pic>
        <p:sp>
          <p:nvSpPr>
            <p:cNvPr id="156" name="Ovaal 155">
              <a:hlinkClick r:id="" action="ppaction://noaction"/>
            </p:cNvPr>
            <p:cNvSpPr/>
            <p:nvPr/>
          </p:nvSpPr>
          <p:spPr>
            <a:xfrm rot="18691356">
              <a:off x="1677042" y="8855357"/>
              <a:ext cx="1899182" cy="74989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82" name="Stroomdiagram: Verbindingslijn naar een andere pagina 181"/>
            <p:cNvSpPr/>
            <p:nvPr/>
          </p:nvSpPr>
          <p:spPr>
            <a:xfrm>
              <a:off x="2436915" y="8911542"/>
              <a:ext cx="301525" cy="325381"/>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none" lIns="162000" tIns="10800" rtlCol="0" anchor="t" anchorCtr="0"/>
            <a:lstStyle/>
            <a:p>
              <a:pPr algn="ctr"/>
              <a:r>
                <a:rPr lang="nl-NL" sz="900" dirty="0">
                  <a:solidFill>
                    <a:schemeClr val="tx1"/>
                  </a:solidFill>
                  <a:hlinkClick r:id="" action="ppaction://noaction"/>
                </a:rPr>
                <a:t>Zuid</a:t>
              </a:r>
            </a:p>
            <a:p>
              <a:pPr algn="ctr"/>
              <a:r>
                <a:rPr lang="nl-NL" sz="900" dirty="0">
                  <a:solidFill>
                    <a:schemeClr val="tx1"/>
                  </a:solidFill>
                  <a:hlinkClick r:id="" action="ppaction://noaction"/>
                </a:rPr>
                <a:t>wijk</a:t>
              </a:r>
              <a:endParaRPr lang="nl-NL" sz="900" dirty="0">
                <a:solidFill>
                  <a:schemeClr val="tx1"/>
                </a:solidFill>
              </a:endParaRPr>
            </a:p>
          </p:txBody>
        </p:sp>
        <p:sp>
          <p:nvSpPr>
            <p:cNvPr id="216" name="Stroomdiagram: Verbindingslijn naar een andere pagina 215"/>
            <p:cNvSpPr/>
            <p:nvPr/>
          </p:nvSpPr>
          <p:spPr>
            <a:xfrm>
              <a:off x="2163218" y="9303243"/>
              <a:ext cx="323830" cy="397102"/>
            </a:xfrm>
            <a:prstGeom prst="flowChartOffpageConnector">
              <a:avLst/>
            </a:prstGeom>
            <a:solidFill>
              <a:srgbClr val="FF000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endParaRPr lang="nl-NL" sz="500" dirty="0">
                <a:solidFill>
                  <a:schemeClr val="tx1"/>
                </a:solidFill>
              </a:endParaRPr>
            </a:p>
            <a:p>
              <a:pPr algn="ctr"/>
              <a:r>
                <a:rPr lang="nl-NL" sz="900" dirty="0">
                  <a:solidFill>
                    <a:schemeClr val="tx1"/>
                  </a:solidFill>
                  <a:hlinkClick r:id="" action="ppaction://noaction"/>
                </a:rPr>
                <a:t>AMB </a:t>
              </a:r>
            </a:p>
            <a:p>
              <a:pPr algn="ctr"/>
              <a:r>
                <a:rPr lang="nl-NL" sz="900" dirty="0">
                  <a:solidFill>
                    <a:schemeClr val="tx1"/>
                  </a:solidFill>
                  <a:hlinkClick r:id="" action="ppaction://noaction"/>
                </a:rPr>
                <a:t>HBB</a:t>
              </a:r>
              <a:endParaRPr lang="nl-NL" sz="900" dirty="0">
                <a:solidFill>
                  <a:schemeClr val="tx1"/>
                </a:solidFill>
              </a:endParaRPr>
            </a:p>
          </p:txBody>
        </p:sp>
        <p:pic>
          <p:nvPicPr>
            <p:cNvPr id="131" name="Afbeelding 130">
              <a:hlinkClick r:id="rId12" action="ppaction://hlinksldjump"/>
              <a:extLst>
                <a:ext uri="{FF2B5EF4-FFF2-40B4-BE49-F238E27FC236}">
                  <a16:creationId xmlns:a16="http://schemas.microsoft.com/office/drawing/2014/main" id="{CA72CBEB-C048-4447-929B-51D0EB0EF4AC}"/>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5667" b="63667" l="36167" r="62167"/>
                      </a14:imgEffect>
                    </a14:imgLayer>
                  </a14:imgProps>
                </a:ext>
                <a:ext uri="{28A0092B-C50C-407E-A947-70E740481C1C}">
                  <a14:useLocalDpi xmlns:a14="http://schemas.microsoft.com/office/drawing/2010/main" val="0"/>
                </a:ext>
              </a:extLst>
            </a:blip>
            <a:srcRect l="35548" t="34880" r="37779" b="34881"/>
            <a:stretch/>
          </p:blipFill>
          <p:spPr>
            <a:xfrm>
              <a:off x="2592568" y="8974927"/>
              <a:ext cx="489037" cy="493829"/>
            </a:xfrm>
            <a:prstGeom prst="rect">
              <a:avLst/>
            </a:prstGeom>
          </p:spPr>
        </p:pic>
        <p:sp>
          <p:nvSpPr>
            <p:cNvPr id="288" name="Tekstvak 287"/>
            <p:cNvSpPr txBox="1"/>
            <p:nvPr/>
          </p:nvSpPr>
          <p:spPr>
            <a:xfrm>
              <a:off x="559452" y="8928892"/>
              <a:ext cx="1654062" cy="738664"/>
            </a:xfrm>
            <a:prstGeom prst="rect">
              <a:avLst/>
            </a:prstGeom>
            <a:noFill/>
          </p:spPr>
          <p:txBody>
            <a:bodyPr wrap="square" rtlCol="0">
              <a:spAutoFit/>
            </a:bodyPr>
            <a:lstStyle/>
            <a:p>
              <a:r>
                <a:rPr lang="nl-NL" sz="2100" b="1" dirty="0">
                  <a:solidFill>
                    <a:srgbClr val="FC0AC2"/>
                  </a:solidFill>
                </a:rPr>
                <a:t>Heemstede-</a:t>
              </a:r>
            </a:p>
            <a:p>
              <a:r>
                <a:rPr lang="nl-NL" sz="2100" b="1" dirty="0">
                  <a:solidFill>
                    <a:srgbClr val="FC0AC2"/>
                  </a:solidFill>
                </a:rPr>
                <a:t>Bennebroek</a:t>
              </a:r>
            </a:p>
          </p:txBody>
        </p:sp>
        <p:pic>
          <p:nvPicPr>
            <p:cNvPr id="185" name="Afbeelding 184">
              <a:hlinkClick r:id="rId9" action="ppaction://hlinksldjump"/>
              <a:extLst>
                <a:ext uri="{FF2B5EF4-FFF2-40B4-BE49-F238E27FC236}">
                  <a16:creationId xmlns:a16="http://schemas.microsoft.com/office/drawing/2014/main" id="{C7EEF3C7-4D29-4ED8-9F99-451344AB1373}"/>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5667" b="63667" l="36167" r="62167"/>
                      </a14:imgEffect>
                    </a14:imgLayer>
                  </a14:imgProps>
                </a:ext>
                <a:ext uri="{28A0092B-C50C-407E-A947-70E740481C1C}">
                  <a14:useLocalDpi xmlns:a14="http://schemas.microsoft.com/office/drawing/2010/main" val="0"/>
                </a:ext>
              </a:extLst>
            </a:blip>
            <a:srcRect l="35548" t="34880" r="37779" b="34881"/>
            <a:stretch/>
          </p:blipFill>
          <p:spPr>
            <a:xfrm>
              <a:off x="2808871" y="11320345"/>
              <a:ext cx="418696" cy="422798"/>
            </a:xfrm>
            <a:prstGeom prst="rect">
              <a:avLst/>
            </a:prstGeom>
          </p:spPr>
        </p:pic>
        <p:sp>
          <p:nvSpPr>
            <p:cNvPr id="217" name="Stroomdiagram: Verbindingslijn naar een andere pagina 216"/>
            <p:cNvSpPr/>
            <p:nvPr/>
          </p:nvSpPr>
          <p:spPr>
            <a:xfrm>
              <a:off x="4280787" y="10896447"/>
              <a:ext cx="311640" cy="328918"/>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800" dirty="0">
                  <a:solidFill>
                    <a:schemeClr val="tx1"/>
                  </a:solidFill>
                  <a:hlinkClick r:id="" action="ppaction://noaction"/>
                </a:rPr>
                <a:t>MO </a:t>
              </a:r>
            </a:p>
            <a:p>
              <a:pPr algn="ctr"/>
              <a:r>
                <a:rPr lang="nl-NL" sz="800" dirty="0" err="1">
                  <a:solidFill>
                    <a:schemeClr val="tx1"/>
                  </a:solidFill>
                  <a:hlinkClick r:id="" action="ppaction://noaction"/>
                </a:rPr>
                <a:t>H’meer</a:t>
              </a:r>
              <a:endParaRPr lang="nl-NL" sz="800" dirty="0">
                <a:solidFill>
                  <a:schemeClr val="tx1"/>
                </a:solidFill>
              </a:endParaRPr>
            </a:p>
          </p:txBody>
        </p:sp>
        <p:sp>
          <p:nvSpPr>
            <p:cNvPr id="150" name="Ovaal 149">
              <a:hlinkClick r:id="" action="ppaction://noaction"/>
            </p:cNvPr>
            <p:cNvSpPr/>
            <p:nvPr/>
          </p:nvSpPr>
          <p:spPr>
            <a:xfrm>
              <a:off x="3029367" y="1361236"/>
              <a:ext cx="1880484" cy="1041884"/>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65" name="Stroomdiagram: Verbindingslijn naar een andere pagina 164"/>
            <p:cNvSpPr/>
            <p:nvPr/>
          </p:nvSpPr>
          <p:spPr>
            <a:xfrm>
              <a:off x="3282456" y="1734196"/>
              <a:ext cx="398895" cy="317106"/>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a:solidFill>
                    <a:schemeClr val="tx1"/>
                  </a:solidFill>
                  <a:hlinkClick r:id="" action="ppaction://noaction"/>
                </a:rPr>
                <a:t>Park</a:t>
              </a:r>
            </a:p>
            <a:p>
              <a:pPr algn="ctr"/>
              <a:r>
                <a:rPr lang="nl-NL" sz="900" dirty="0">
                  <a:solidFill>
                    <a:schemeClr val="tx1"/>
                  </a:solidFill>
                  <a:hlinkClick r:id="" action="ppaction://noaction"/>
                </a:rPr>
                <a:t>laan</a:t>
              </a:r>
              <a:endParaRPr lang="nl-NL" sz="900" dirty="0">
                <a:solidFill>
                  <a:schemeClr val="tx1"/>
                </a:solidFill>
              </a:endParaRPr>
            </a:p>
          </p:txBody>
        </p:sp>
        <p:sp>
          <p:nvSpPr>
            <p:cNvPr id="130" name="Stroomdiagram: Verbindingslijn naar een andere pagina 129"/>
            <p:cNvSpPr/>
            <p:nvPr/>
          </p:nvSpPr>
          <p:spPr>
            <a:xfrm>
              <a:off x="4206032" y="1602040"/>
              <a:ext cx="423151" cy="383794"/>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err="1">
                  <a:solidFill>
                    <a:schemeClr val="tx1"/>
                  </a:solidFill>
                </a:rPr>
                <a:t>Amb</a:t>
              </a:r>
              <a:r>
                <a:rPr lang="nl-NL" sz="900" dirty="0">
                  <a:solidFill>
                    <a:schemeClr val="tx1"/>
                  </a:solidFill>
                </a:rPr>
                <a:t>. </a:t>
              </a:r>
            </a:p>
            <a:p>
              <a:pPr algn="ctr"/>
              <a:r>
                <a:rPr lang="nl-NL" sz="900" dirty="0">
                  <a:solidFill>
                    <a:schemeClr val="tx1"/>
                  </a:solidFill>
                  <a:hlinkClick r:id="" action="ppaction://noaction"/>
                </a:rPr>
                <a:t>Castricum</a:t>
              </a:r>
              <a:endParaRPr lang="nl-NL" sz="900" dirty="0">
                <a:solidFill>
                  <a:schemeClr val="tx1"/>
                </a:solidFill>
              </a:endParaRPr>
            </a:p>
          </p:txBody>
        </p:sp>
        <p:pic>
          <p:nvPicPr>
            <p:cNvPr id="145" name="Afbeelding 144">
              <a:hlinkClick r:id="rId8" action="ppaction://hlinksldjump"/>
              <a:extLst>
                <a:ext uri="{FF2B5EF4-FFF2-40B4-BE49-F238E27FC236}">
                  <a16:creationId xmlns:a16="http://schemas.microsoft.com/office/drawing/2014/main" id="{6078D10B-3332-477F-B009-411D11C8446A}"/>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5667" b="63667" l="36167" r="62167"/>
                      </a14:imgEffect>
                    </a14:imgLayer>
                  </a14:imgProps>
                </a:ext>
                <a:ext uri="{28A0092B-C50C-407E-A947-70E740481C1C}">
                  <a14:useLocalDpi xmlns:a14="http://schemas.microsoft.com/office/drawing/2010/main" val="0"/>
                </a:ext>
              </a:extLst>
            </a:blip>
            <a:srcRect l="35548" t="34880" r="37779" b="34881"/>
            <a:stretch/>
          </p:blipFill>
          <p:spPr>
            <a:xfrm>
              <a:off x="3612200" y="1780331"/>
              <a:ext cx="415562" cy="419634"/>
            </a:xfrm>
            <a:prstGeom prst="rect">
              <a:avLst/>
            </a:prstGeom>
          </p:spPr>
        </p:pic>
        <p:sp>
          <p:nvSpPr>
            <p:cNvPr id="281" name="Tekstvak 280"/>
            <p:cNvSpPr txBox="1"/>
            <p:nvPr/>
          </p:nvSpPr>
          <p:spPr>
            <a:xfrm>
              <a:off x="3939817" y="1202247"/>
              <a:ext cx="1512168" cy="415498"/>
            </a:xfrm>
            <a:prstGeom prst="rect">
              <a:avLst/>
            </a:prstGeom>
            <a:noFill/>
          </p:spPr>
          <p:txBody>
            <a:bodyPr wrap="square" rtlCol="0">
              <a:spAutoFit/>
            </a:bodyPr>
            <a:lstStyle/>
            <a:p>
              <a:r>
                <a:rPr lang="nl-NL" sz="2100" b="1" dirty="0">
                  <a:solidFill>
                    <a:srgbClr val="FC0AC2"/>
                  </a:solidFill>
                </a:rPr>
                <a:t>Castricum</a:t>
              </a:r>
            </a:p>
          </p:txBody>
        </p:sp>
        <p:sp>
          <p:nvSpPr>
            <p:cNvPr id="211" name="Tekstvak 210"/>
            <p:cNvSpPr txBox="1"/>
            <p:nvPr/>
          </p:nvSpPr>
          <p:spPr>
            <a:xfrm>
              <a:off x="213120" y="47254"/>
              <a:ext cx="8403904" cy="415498"/>
            </a:xfrm>
            <a:prstGeom prst="rect">
              <a:avLst/>
            </a:prstGeom>
            <a:noFill/>
          </p:spPr>
          <p:txBody>
            <a:bodyPr wrap="square" rtlCol="0">
              <a:spAutoFit/>
            </a:bodyPr>
            <a:lstStyle/>
            <a:p>
              <a:r>
                <a:rPr lang="nl-NL" sz="2100" dirty="0"/>
                <a:t>                      LANDKAART RIBW K</a:t>
              </a:r>
              <a:r>
                <a:rPr lang="nl-NL" sz="2100" dirty="0">
                  <a:latin typeface="Calibri"/>
                </a:rPr>
                <a:t>⁄AM  Werken aan Welbevinden  2018</a:t>
              </a:r>
              <a:endParaRPr lang="nl-NL" sz="2100" dirty="0"/>
            </a:p>
          </p:txBody>
        </p:sp>
        <p:sp>
          <p:nvSpPr>
            <p:cNvPr id="4" name="Rechthoek 3"/>
            <p:cNvSpPr/>
            <p:nvPr/>
          </p:nvSpPr>
          <p:spPr>
            <a:xfrm>
              <a:off x="131092" y="423708"/>
              <a:ext cx="1946172" cy="17570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grpSp>
          <p:nvGrpSpPr>
            <p:cNvPr id="2" name="Groep 1"/>
            <p:cNvGrpSpPr/>
            <p:nvPr/>
          </p:nvGrpSpPr>
          <p:grpSpPr>
            <a:xfrm>
              <a:off x="290317" y="416534"/>
              <a:ext cx="826791" cy="1450321"/>
              <a:chOff x="-992005" y="456425"/>
              <a:chExt cx="826791" cy="1981558"/>
            </a:xfrm>
          </p:grpSpPr>
          <p:sp>
            <p:nvSpPr>
              <p:cNvPr id="427" name="Tekstvak 426"/>
              <p:cNvSpPr txBox="1"/>
              <p:nvPr/>
            </p:nvSpPr>
            <p:spPr>
              <a:xfrm>
                <a:off x="-992005" y="456425"/>
                <a:ext cx="730598" cy="336584"/>
              </a:xfrm>
              <a:prstGeom prst="rect">
                <a:avLst/>
              </a:prstGeom>
              <a:noFill/>
            </p:spPr>
            <p:txBody>
              <a:bodyPr wrap="square" rtlCol="0">
                <a:spAutoFit/>
              </a:bodyPr>
              <a:lstStyle/>
              <a:p>
                <a:endParaRPr lang="nl-NL" sz="1001" dirty="0"/>
              </a:p>
            </p:txBody>
          </p:sp>
          <p:pic>
            <p:nvPicPr>
              <p:cNvPr id="414" name="Afbeelding 413"/>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5667" b="63667" l="36167" r="62167"/>
                        </a14:imgEffect>
                      </a14:imgLayer>
                    </a14:imgProps>
                  </a:ext>
                  <a:ext uri="{28A0092B-C50C-407E-A947-70E740481C1C}">
                    <a14:useLocalDpi xmlns:a14="http://schemas.microsoft.com/office/drawing/2010/main" val="0"/>
                  </a:ext>
                </a:extLst>
              </a:blip>
              <a:srcRect l="35548" t="34880" r="37779" b="34881"/>
              <a:stretch/>
            </p:blipFill>
            <p:spPr>
              <a:xfrm>
                <a:off x="-967203" y="1196401"/>
                <a:ext cx="452526" cy="456960"/>
              </a:xfrm>
              <a:prstGeom prst="rect">
                <a:avLst/>
              </a:prstGeom>
            </p:spPr>
          </p:pic>
          <p:sp>
            <p:nvSpPr>
              <p:cNvPr id="418" name="Tekstvak 417"/>
              <p:cNvSpPr txBox="1"/>
              <p:nvPr/>
            </p:nvSpPr>
            <p:spPr>
              <a:xfrm>
                <a:off x="-460608" y="1785240"/>
                <a:ext cx="180387" cy="253787"/>
              </a:xfrm>
              <a:prstGeom prst="rect">
                <a:avLst/>
              </a:prstGeom>
              <a:noFill/>
            </p:spPr>
            <p:txBody>
              <a:bodyPr wrap="square" rtlCol="0">
                <a:spAutoFit/>
              </a:bodyPr>
              <a:lstStyle/>
              <a:p>
                <a:endParaRPr lang="nl-NL" sz="1049" dirty="0"/>
              </a:p>
            </p:txBody>
          </p:sp>
          <p:sp>
            <p:nvSpPr>
              <p:cNvPr id="419" name="Tekstvak 418"/>
              <p:cNvSpPr txBox="1"/>
              <p:nvPr/>
            </p:nvSpPr>
            <p:spPr>
              <a:xfrm>
                <a:off x="-571164" y="2184196"/>
                <a:ext cx="405950" cy="253787"/>
              </a:xfrm>
              <a:prstGeom prst="rect">
                <a:avLst/>
              </a:prstGeom>
              <a:noFill/>
            </p:spPr>
            <p:txBody>
              <a:bodyPr wrap="square" rtlCol="0">
                <a:spAutoFit/>
              </a:bodyPr>
              <a:lstStyle/>
              <a:p>
                <a:endParaRPr lang="nl-NL" sz="1049" dirty="0"/>
              </a:p>
            </p:txBody>
          </p:sp>
          <p:sp>
            <p:nvSpPr>
              <p:cNvPr id="431" name="Stroomdiagram: Verbindingslijn naar een andere pagina 430"/>
              <p:cNvSpPr/>
              <p:nvPr/>
            </p:nvSpPr>
            <p:spPr>
              <a:xfrm>
                <a:off x="-895293" y="651156"/>
                <a:ext cx="296424" cy="427053"/>
              </a:xfrm>
              <a:prstGeom prst="flowChartOffpageConnector">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endParaRPr lang="nl-NL" sz="500" dirty="0">
                  <a:solidFill>
                    <a:schemeClr val="tx1"/>
                  </a:solidFill>
                </a:endParaRPr>
              </a:p>
            </p:txBody>
          </p:sp>
        </p:grpSp>
        <p:sp>
          <p:nvSpPr>
            <p:cNvPr id="206" name="Tekstvak 205">
              <a:extLst>
                <a:ext uri="{FF2B5EF4-FFF2-40B4-BE49-F238E27FC236}">
                  <a16:creationId xmlns:a16="http://schemas.microsoft.com/office/drawing/2014/main" id="{0171E60C-841C-45F0-A6FB-3503F32FED74}"/>
                </a:ext>
              </a:extLst>
            </p:cNvPr>
            <p:cNvSpPr txBox="1"/>
            <p:nvPr/>
          </p:nvSpPr>
          <p:spPr>
            <a:xfrm>
              <a:off x="729991" y="919433"/>
              <a:ext cx="1196025" cy="400366"/>
            </a:xfrm>
            <a:prstGeom prst="rect">
              <a:avLst/>
            </a:prstGeom>
            <a:noFill/>
          </p:spPr>
          <p:txBody>
            <a:bodyPr wrap="square" rtlCol="0">
              <a:spAutoFit/>
            </a:bodyPr>
            <a:lstStyle/>
            <a:p>
              <a:r>
                <a:rPr lang="nl-NL" sz="1001" b="1" dirty="0"/>
                <a:t>Activeringslocaties</a:t>
              </a:r>
            </a:p>
            <a:p>
              <a:endParaRPr lang="nl-NL" sz="1001" dirty="0"/>
            </a:p>
          </p:txBody>
        </p:sp>
        <p:sp>
          <p:nvSpPr>
            <p:cNvPr id="248" name="Tekstvak 247"/>
            <p:cNvSpPr txBox="1"/>
            <p:nvPr/>
          </p:nvSpPr>
          <p:spPr>
            <a:xfrm>
              <a:off x="7144977" y="423411"/>
              <a:ext cx="2304256" cy="184665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nl-NL" sz="1400" b="1" dirty="0">
                  <a:solidFill>
                    <a:schemeClr val="bg1"/>
                  </a:solidFill>
                </a:rPr>
                <a:t>Sleutelfiguren</a:t>
              </a:r>
              <a:r>
                <a:rPr lang="nl-NL" sz="1200" b="1" dirty="0">
                  <a:solidFill>
                    <a:schemeClr val="bg1"/>
                  </a:solidFill>
                </a:rPr>
                <a:t>  </a:t>
              </a:r>
            </a:p>
            <a:p>
              <a:endParaRPr lang="nl-NL" sz="1200" b="1" dirty="0">
                <a:solidFill>
                  <a:schemeClr val="bg1"/>
                </a:solidFill>
              </a:endParaRPr>
            </a:p>
            <a:p>
              <a:pPr marL="171450" indent="-171450">
                <a:buFont typeface="Courier New" panose="02070309020205020404" pitchFamily="49" charset="0"/>
                <a:buChar char="o"/>
              </a:pPr>
              <a:r>
                <a:rPr lang="nl-NL" sz="1100" dirty="0">
                  <a:solidFill>
                    <a:schemeClr val="bg1"/>
                  </a:solidFill>
                </a:rPr>
                <a:t>Gebiedsmanager </a:t>
              </a:r>
            </a:p>
            <a:p>
              <a:pPr marL="171450" indent="-171450">
                <a:buFont typeface="Courier New" panose="02070309020205020404" pitchFamily="49" charset="0"/>
                <a:buChar char="o"/>
              </a:pPr>
              <a:r>
                <a:rPr lang="nl-NL" sz="1100" dirty="0">
                  <a:solidFill>
                    <a:schemeClr val="bg1"/>
                  </a:solidFill>
                </a:rPr>
                <a:t>Teamcoach </a:t>
              </a:r>
            </a:p>
            <a:p>
              <a:pPr marL="171450" indent="-171450">
                <a:buFont typeface="Courier New" panose="02070309020205020404" pitchFamily="49" charset="0"/>
                <a:buChar char="o"/>
              </a:pPr>
              <a:r>
                <a:rPr lang="nl-NL" sz="1100" dirty="0">
                  <a:solidFill>
                    <a:schemeClr val="bg1"/>
                  </a:solidFill>
                </a:rPr>
                <a:t>Trajectcoach</a:t>
              </a:r>
            </a:p>
            <a:p>
              <a:pPr marL="171450" indent="-171450">
                <a:buFont typeface="Courier New" panose="02070309020205020404" pitchFamily="49" charset="0"/>
                <a:buChar char="o"/>
              </a:pPr>
              <a:r>
                <a:rPr lang="nl-NL" sz="1100" dirty="0" err="1">
                  <a:solidFill>
                    <a:schemeClr val="bg1"/>
                  </a:solidFill>
                </a:rPr>
                <a:t>Aand.funct</a:t>
              </a:r>
              <a:r>
                <a:rPr lang="nl-NL" sz="1100" dirty="0">
                  <a:solidFill>
                    <a:schemeClr val="bg1"/>
                  </a:solidFill>
                </a:rPr>
                <a:t>. Activering</a:t>
              </a:r>
            </a:p>
            <a:p>
              <a:pPr marL="171450" indent="-171450">
                <a:buFont typeface="Courier New" panose="02070309020205020404" pitchFamily="49" charset="0"/>
                <a:buChar char="o"/>
              </a:pPr>
              <a:r>
                <a:rPr lang="nl-NL" sz="1100" dirty="0" err="1">
                  <a:solidFill>
                    <a:schemeClr val="bg1"/>
                  </a:solidFill>
                </a:rPr>
                <a:t>AB’ers</a:t>
              </a:r>
              <a:endParaRPr lang="nl-NL" sz="1100" dirty="0">
                <a:solidFill>
                  <a:schemeClr val="bg1"/>
                </a:solidFill>
              </a:endParaRPr>
            </a:p>
            <a:p>
              <a:pPr marL="171450" indent="-171450">
                <a:buFont typeface="Courier New" panose="02070309020205020404" pitchFamily="49" charset="0"/>
                <a:buChar char="o"/>
              </a:pPr>
              <a:r>
                <a:rPr lang="nl-NL" sz="1100" dirty="0">
                  <a:solidFill>
                    <a:schemeClr val="bg1"/>
                  </a:solidFill>
                </a:rPr>
                <a:t>Bewonerscommissie</a:t>
              </a:r>
            </a:p>
            <a:p>
              <a:pPr marL="171450" indent="-171450">
                <a:buFont typeface="Courier New" panose="02070309020205020404" pitchFamily="49" charset="0"/>
                <a:buChar char="o"/>
              </a:pPr>
              <a:r>
                <a:rPr lang="nl-NL" sz="1100" dirty="0">
                  <a:solidFill>
                    <a:schemeClr val="bg1"/>
                  </a:solidFill>
                </a:rPr>
                <a:t>Herstel- Herstelacademie </a:t>
              </a:r>
            </a:p>
            <a:p>
              <a:pPr marL="171450" indent="-171450">
                <a:buFont typeface="Courier New" panose="02070309020205020404" pitchFamily="49" charset="0"/>
                <a:buChar char="o"/>
              </a:pPr>
              <a:r>
                <a:rPr lang="nl-NL" sz="1100" dirty="0">
                  <a:solidFill>
                    <a:schemeClr val="bg1"/>
                  </a:solidFill>
                </a:rPr>
                <a:t>Activeringspartners</a:t>
              </a:r>
            </a:p>
          </p:txBody>
        </p:sp>
        <p:sp>
          <p:nvSpPr>
            <p:cNvPr id="159" name="Ovaal 158">
              <a:hlinkClick r:id="" action="ppaction://noaction"/>
            </p:cNvPr>
            <p:cNvSpPr/>
            <p:nvPr/>
          </p:nvSpPr>
          <p:spPr>
            <a:xfrm>
              <a:off x="7381135" y="10175529"/>
              <a:ext cx="1429938" cy="171626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291" name="Tekstvak 290"/>
            <p:cNvSpPr txBox="1"/>
            <p:nvPr/>
          </p:nvSpPr>
          <p:spPr>
            <a:xfrm>
              <a:off x="7398720" y="11551529"/>
              <a:ext cx="1656184" cy="738664"/>
            </a:xfrm>
            <a:prstGeom prst="rect">
              <a:avLst/>
            </a:prstGeom>
            <a:noFill/>
          </p:spPr>
          <p:txBody>
            <a:bodyPr wrap="square" rtlCol="0">
              <a:spAutoFit/>
            </a:bodyPr>
            <a:lstStyle/>
            <a:p>
              <a:r>
                <a:rPr lang="nl-NL" sz="2100" b="1" dirty="0">
                  <a:solidFill>
                    <a:srgbClr val="FC0AC2"/>
                  </a:solidFill>
                </a:rPr>
                <a:t>Amstelveen-Aalsmeer</a:t>
              </a:r>
            </a:p>
          </p:txBody>
        </p:sp>
        <p:sp>
          <p:nvSpPr>
            <p:cNvPr id="290" name="Tekstvak 289"/>
            <p:cNvSpPr txBox="1"/>
            <p:nvPr/>
          </p:nvSpPr>
          <p:spPr>
            <a:xfrm>
              <a:off x="3530599" y="9710041"/>
              <a:ext cx="2178806" cy="415498"/>
            </a:xfrm>
            <a:prstGeom prst="rect">
              <a:avLst/>
            </a:prstGeom>
            <a:noFill/>
          </p:spPr>
          <p:txBody>
            <a:bodyPr wrap="square" rtlCol="0">
              <a:spAutoFit/>
            </a:bodyPr>
            <a:lstStyle/>
            <a:p>
              <a:r>
                <a:rPr lang="nl-NL" sz="2100" b="1" dirty="0">
                  <a:solidFill>
                    <a:srgbClr val="FC0AC2"/>
                  </a:solidFill>
                </a:rPr>
                <a:t>Haarlemmermeer</a:t>
              </a:r>
            </a:p>
          </p:txBody>
        </p:sp>
        <p:sp>
          <p:nvSpPr>
            <p:cNvPr id="173" name="Stroomdiagram: Verbindingslijn naar een andere pagina 172"/>
            <p:cNvSpPr/>
            <p:nvPr/>
          </p:nvSpPr>
          <p:spPr>
            <a:xfrm>
              <a:off x="7976397" y="10758984"/>
              <a:ext cx="370564" cy="367396"/>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10800" rtlCol="0" anchor="t" anchorCtr="0"/>
            <a:lstStyle/>
            <a:p>
              <a:pPr algn="ctr"/>
              <a:r>
                <a:rPr lang="nl-NL" sz="900" dirty="0">
                  <a:solidFill>
                    <a:schemeClr val="tx1"/>
                  </a:solidFill>
                  <a:hlinkClick r:id="" action="ppaction://noaction"/>
                </a:rPr>
                <a:t>Graaf</a:t>
              </a:r>
            </a:p>
            <a:p>
              <a:pPr algn="ctr"/>
              <a:r>
                <a:rPr lang="nl-NL" sz="900" dirty="0" err="1">
                  <a:solidFill>
                    <a:schemeClr val="tx1"/>
                  </a:solidFill>
                  <a:hlinkClick r:id="" action="ppaction://noaction"/>
                </a:rPr>
                <a:t>Janln</a:t>
              </a:r>
              <a:endParaRPr lang="nl-NL" sz="900" dirty="0">
                <a:solidFill>
                  <a:schemeClr val="tx1"/>
                </a:solidFill>
              </a:endParaRPr>
            </a:p>
            <a:p>
              <a:pPr algn="ctr"/>
              <a:endParaRPr lang="nl-NL" sz="900" dirty="0">
                <a:solidFill>
                  <a:schemeClr val="tx1"/>
                </a:solidFill>
              </a:endParaRPr>
            </a:p>
          </p:txBody>
        </p:sp>
        <p:pic>
          <p:nvPicPr>
            <p:cNvPr id="172" name="Afbeelding 171">
              <a:hlinkClick r:id="rId9" action="ppaction://hlinksldjump"/>
              <a:extLst>
                <a:ext uri="{FF2B5EF4-FFF2-40B4-BE49-F238E27FC236}">
                  <a16:creationId xmlns:a16="http://schemas.microsoft.com/office/drawing/2014/main" id="{7BE2FC68-DF0F-4C13-B91B-C02DC4BF86B5}"/>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5667" b="63667" l="36167" r="62167"/>
                      </a14:imgEffect>
                    </a14:imgLayer>
                  </a14:imgProps>
                </a:ext>
                <a:ext uri="{28A0092B-C50C-407E-A947-70E740481C1C}">
                  <a14:useLocalDpi xmlns:a14="http://schemas.microsoft.com/office/drawing/2010/main" val="0"/>
                </a:ext>
              </a:extLst>
            </a:blip>
            <a:srcRect l="35548" t="34880" r="37779" b="34881"/>
            <a:stretch/>
          </p:blipFill>
          <p:spPr>
            <a:xfrm>
              <a:off x="3693046" y="10594101"/>
              <a:ext cx="376206" cy="379892"/>
            </a:xfrm>
            <a:prstGeom prst="rect">
              <a:avLst/>
            </a:prstGeom>
          </p:spPr>
        </p:pic>
        <p:sp>
          <p:nvSpPr>
            <p:cNvPr id="5" name="Rechthoek 4">
              <a:extLst>
                <a:ext uri="{FF2B5EF4-FFF2-40B4-BE49-F238E27FC236}">
                  <a16:creationId xmlns:a16="http://schemas.microsoft.com/office/drawing/2014/main" id="{E1614AC2-2500-4581-9F87-6E9208D90229}"/>
                </a:ext>
              </a:extLst>
            </p:cNvPr>
            <p:cNvSpPr/>
            <p:nvPr/>
          </p:nvSpPr>
          <p:spPr>
            <a:xfrm>
              <a:off x="764823" y="576845"/>
              <a:ext cx="719826" cy="246221"/>
            </a:xfrm>
            <a:prstGeom prst="rect">
              <a:avLst/>
            </a:prstGeom>
          </p:spPr>
          <p:txBody>
            <a:bodyPr wrap="square">
              <a:spAutoFit/>
            </a:bodyPr>
            <a:lstStyle/>
            <a:p>
              <a:r>
                <a:rPr lang="nl-NL" sz="1000" b="1" dirty="0"/>
                <a:t>TEAM</a:t>
              </a:r>
            </a:p>
          </p:txBody>
        </p:sp>
        <p:sp>
          <p:nvSpPr>
            <p:cNvPr id="101" name="Stroomdiagram: Verbindingslijn naar een andere pagina 100">
              <a:extLst>
                <a:ext uri="{FF2B5EF4-FFF2-40B4-BE49-F238E27FC236}">
                  <a16:creationId xmlns:a16="http://schemas.microsoft.com/office/drawing/2014/main" id="{AE7F7FC5-D735-4F0C-9B75-FFD074788135}"/>
                </a:ext>
              </a:extLst>
            </p:cNvPr>
            <p:cNvSpPr/>
            <p:nvPr/>
          </p:nvSpPr>
          <p:spPr>
            <a:xfrm rot="21425926">
              <a:off x="4062474" y="7853107"/>
              <a:ext cx="306454" cy="285213"/>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800" dirty="0">
                  <a:solidFill>
                    <a:schemeClr val="tx1"/>
                  </a:solidFill>
                  <a:hlinkClick r:id="" action="ppaction://noaction"/>
                </a:rPr>
                <a:t>Weij</a:t>
              </a:r>
            </a:p>
            <a:p>
              <a:pPr algn="ctr"/>
              <a:r>
                <a:rPr lang="nl-NL" sz="800" dirty="0">
                  <a:solidFill>
                    <a:schemeClr val="tx1"/>
                  </a:solidFill>
                  <a:hlinkClick r:id="" action="ppaction://noaction"/>
                </a:rPr>
                <a:t>landt</a:t>
              </a:r>
              <a:endParaRPr lang="nl-NL" sz="800" dirty="0">
                <a:solidFill>
                  <a:schemeClr val="tx1"/>
                </a:solidFill>
              </a:endParaRPr>
            </a:p>
          </p:txBody>
        </p:sp>
        <p:sp>
          <p:nvSpPr>
            <p:cNvPr id="102" name="Stroomdiagram: Verbindingslijn naar een andere pagina 101">
              <a:extLst>
                <a:ext uri="{FF2B5EF4-FFF2-40B4-BE49-F238E27FC236}">
                  <a16:creationId xmlns:a16="http://schemas.microsoft.com/office/drawing/2014/main" id="{7AAA91A0-8904-45E3-A39C-38BE18F85597}"/>
                </a:ext>
              </a:extLst>
            </p:cNvPr>
            <p:cNvSpPr/>
            <p:nvPr/>
          </p:nvSpPr>
          <p:spPr>
            <a:xfrm rot="21425926">
              <a:off x="3866448" y="6946828"/>
              <a:ext cx="293616" cy="326647"/>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800" dirty="0" err="1">
                  <a:solidFill>
                    <a:schemeClr val="tx1"/>
                  </a:solidFill>
                  <a:hlinkClick r:id="" action="ppaction://noaction"/>
                </a:rPr>
                <a:t>Amb</a:t>
              </a:r>
              <a:r>
                <a:rPr lang="nl-NL" sz="800" dirty="0">
                  <a:solidFill>
                    <a:schemeClr val="tx1"/>
                  </a:solidFill>
                  <a:hlinkClick r:id="" action="ppaction://noaction"/>
                </a:rPr>
                <a:t>.</a:t>
              </a:r>
            </a:p>
            <a:p>
              <a:pPr algn="ctr"/>
              <a:r>
                <a:rPr lang="nl-NL" sz="800" dirty="0" err="1">
                  <a:solidFill>
                    <a:schemeClr val="tx1"/>
                  </a:solidFill>
                  <a:hlinkClick r:id="" action="ppaction://noaction"/>
                </a:rPr>
                <a:t>centrun</a:t>
              </a:r>
              <a:endParaRPr lang="nl-NL" sz="800" dirty="0">
                <a:solidFill>
                  <a:schemeClr val="tx1"/>
                </a:solidFill>
              </a:endParaRPr>
            </a:p>
          </p:txBody>
        </p:sp>
        <p:sp>
          <p:nvSpPr>
            <p:cNvPr id="103" name="Stroomdiagram: Verbindingslijn naar een andere pagina 102">
              <a:extLst>
                <a:ext uri="{FF2B5EF4-FFF2-40B4-BE49-F238E27FC236}">
                  <a16:creationId xmlns:a16="http://schemas.microsoft.com/office/drawing/2014/main" id="{1CB650C3-5A4B-49F0-BD2B-14D887A5BB61}"/>
                </a:ext>
              </a:extLst>
            </p:cNvPr>
            <p:cNvSpPr/>
            <p:nvPr/>
          </p:nvSpPr>
          <p:spPr>
            <a:xfrm rot="21425926">
              <a:off x="1082500" y="8263473"/>
              <a:ext cx="283722" cy="284885"/>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a:solidFill>
                    <a:schemeClr val="tx1"/>
                  </a:solidFill>
                  <a:hlinkClick r:id="" action="ppaction://noaction"/>
                </a:rPr>
                <a:t>Jeugd</a:t>
              </a:r>
              <a:endParaRPr lang="nl-NL" sz="900" dirty="0">
                <a:solidFill>
                  <a:schemeClr val="tx1"/>
                </a:solidFill>
              </a:endParaRPr>
            </a:p>
          </p:txBody>
        </p:sp>
        <p:sp>
          <p:nvSpPr>
            <p:cNvPr id="104" name="Stroomdiagram: Verbindingslijn naar een andere pagina 103">
              <a:extLst>
                <a:ext uri="{FF2B5EF4-FFF2-40B4-BE49-F238E27FC236}">
                  <a16:creationId xmlns:a16="http://schemas.microsoft.com/office/drawing/2014/main" id="{0012490F-8FAE-4104-A8C6-CC1AB9543634}"/>
                </a:ext>
              </a:extLst>
            </p:cNvPr>
            <p:cNvSpPr/>
            <p:nvPr/>
          </p:nvSpPr>
          <p:spPr>
            <a:xfrm rot="21425926">
              <a:off x="1237247" y="7724216"/>
              <a:ext cx="281265" cy="353420"/>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a:solidFill>
                    <a:schemeClr val="tx1"/>
                  </a:solidFill>
                  <a:hlinkClick r:id="" action="ppaction://noaction"/>
                </a:rPr>
                <a:t>Zand</a:t>
              </a:r>
            </a:p>
            <a:p>
              <a:pPr algn="ctr"/>
              <a:r>
                <a:rPr lang="nl-NL" sz="900" dirty="0">
                  <a:solidFill>
                    <a:schemeClr val="tx1"/>
                  </a:solidFill>
                  <a:hlinkClick r:id="" action="ppaction://noaction"/>
                </a:rPr>
                <a:t>voort</a:t>
              </a:r>
              <a:endParaRPr lang="nl-NL" sz="900" dirty="0">
                <a:solidFill>
                  <a:schemeClr val="tx1"/>
                </a:solidFill>
              </a:endParaRPr>
            </a:p>
          </p:txBody>
        </p:sp>
        <p:sp>
          <p:nvSpPr>
            <p:cNvPr id="108" name="Stroomdiagram: Verbindingslijn naar een andere pagina 107">
              <a:extLst>
                <a:ext uri="{FF2B5EF4-FFF2-40B4-BE49-F238E27FC236}">
                  <a16:creationId xmlns:a16="http://schemas.microsoft.com/office/drawing/2014/main" id="{729AA039-C11F-420C-8BBA-0E6979407192}"/>
                </a:ext>
              </a:extLst>
            </p:cNvPr>
            <p:cNvSpPr/>
            <p:nvPr/>
          </p:nvSpPr>
          <p:spPr>
            <a:xfrm>
              <a:off x="3258038" y="10521343"/>
              <a:ext cx="325348" cy="305891"/>
            </a:xfrm>
            <a:prstGeom prst="flowChartOffpageConnector">
              <a:avLst/>
            </a:prstGeom>
            <a:solidFill>
              <a:srgbClr val="FF000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endParaRPr lang="nl-NL" sz="500" dirty="0">
                <a:solidFill>
                  <a:schemeClr val="tx1"/>
                </a:solidFill>
              </a:endParaRPr>
            </a:p>
            <a:p>
              <a:pPr algn="ctr"/>
              <a:r>
                <a:rPr lang="nl-NL" sz="900" dirty="0">
                  <a:solidFill>
                    <a:schemeClr val="tx1"/>
                  </a:solidFill>
                  <a:hlinkClick r:id="" action="ppaction://noaction"/>
                </a:rPr>
                <a:t>Baron</a:t>
              </a:r>
              <a:endParaRPr lang="nl-NL" sz="900" dirty="0">
                <a:solidFill>
                  <a:schemeClr val="tx1"/>
                </a:solidFill>
              </a:endParaRPr>
            </a:p>
          </p:txBody>
        </p:sp>
        <p:sp>
          <p:nvSpPr>
            <p:cNvPr id="109" name="Stroomdiagram: Verbindingslijn naar een andere pagina 108">
              <a:extLst>
                <a:ext uri="{FF2B5EF4-FFF2-40B4-BE49-F238E27FC236}">
                  <a16:creationId xmlns:a16="http://schemas.microsoft.com/office/drawing/2014/main" id="{59CFE571-B4DA-47EB-AD34-D7C0DA385A21}"/>
                </a:ext>
              </a:extLst>
            </p:cNvPr>
            <p:cNvSpPr/>
            <p:nvPr/>
          </p:nvSpPr>
          <p:spPr>
            <a:xfrm>
              <a:off x="3755125" y="11052713"/>
              <a:ext cx="325348" cy="322507"/>
            </a:xfrm>
            <a:prstGeom prst="flowChartOffpageConnector">
              <a:avLst/>
            </a:prstGeom>
            <a:solidFill>
              <a:srgbClr val="FF000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err="1">
                  <a:solidFill>
                    <a:schemeClr val="tx1"/>
                  </a:solidFill>
                  <a:hlinkClick r:id="" action="ppaction://noaction"/>
                </a:rPr>
                <a:t>Toolen</a:t>
              </a:r>
              <a:endParaRPr lang="nl-NL" sz="900" dirty="0">
                <a:solidFill>
                  <a:schemeClr val="tx1"/>
                </a:solidFill>
                <a:hlinkClick r:id="" action="ppaction://noaction"/>
              </a:endParaRPr>
            </a:p>
            <a:p>
              <a:pPr algn="ctr"/>
              <a:r>
                <a:rPr lang="nl-NL" sz="900" dirty="0">
                  <a:solidFill>
                    <a:schemeClr val="tx1"/>
                  </a:solidFill>
                  <a:hlinkClick r:id="" action="ppaction://noaction"/>
                </a:rPr>
                <a:t>burg</a:t>
              </a:r>
              <a:endParaRPr lang="nl-NL" sz="500" dirty="0">
                <a:solidFill>
                  <a:schemeClr val="tx1"/>
                </a:solidFill>
              </a:endParaRPr>
            </a:p>
          </p:txBody>
        </p:sp>
        <p:sp>
          <p:nvSpPr>
            <p:cNvPr id="111" name="Stroomdiagram: Verbindingslijn naar een andere pagina 110">
              <a:extLst>
                <a:ext uri="{FF2B5EF4-FFF2-40B4-BE49-F238E27FC236}">
                  <a16:creationId xmlns:a16="http://schemas.microsoft.com/office/drawing/2014/main" id="{256AEB79-38E1-4336-8975-8DBF19C7B940}"/>
                </a:ext>
              </a:extLst>
            </p:cNvPr>
            <p:cNvSpPr/>
            <p:nvPr/>
          </p:nvSpPr>
          <p:spPr>
            <a:xfrm>
              <a:off x="8079467" y="11218677"/>
              <a:ext cx="294690" cy="313067"/>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10800" rtlCol="0" anchor="t" anchorCtr="0"/>
            <a:lstStyle/>
            <a:p>
              <a:pPr algn="ctr"/>
              <a:r>
                <a:rPr lang="nl-NL" sz="900" dirty="0">
                  <a:solidFill>
                    <a:schemeClr val="tx1"/>
                  </a:solidFill>
                  <a:hlinkClick r:id="" action="ppaction://noaction"/>
                </a:rPr>
                <a:t>Land</a:t>
              </a:r>
            </a:p>
            <a:p>
              <a:pPr algn="ctr"/>
              <a:r>
                <a:rPr lang="nl-NL" sz="900" dirty="0">
                  <a:solidFill>
                    <a:schemeClr val="tx1"/>
                  </a:solidFill>
                  <a:hlinkClick r:id="" action="ppaction://noaction"/>
                </a:rPr>
                <a:t>tong</a:t>
              </a:r>
              <a:endParaRPr lang="nl-NL" sz="900" dirty="0">
                <a:solidFill>
                  <a:schemeClr val="tx1"/>
                </a:solidFill>
              </a:endParaRPr>
            </a:p>
            <a:p>
              <a:pPr algn="ctr"/>
              <a:endParaRPr lang="nl-NL" sz="900" dirty="0">
                <a:solidFill>
                  <a:schemeClr val="tx1"/>
                </a:solidFill>
              </a:endParaRPr>
            </a:p>
          </p:txBody>
        </p:sp>
        <p:sp>
          <p:nvSpPr>
            <p:cNvPr id="110" name="Stroomdiagram: Verbindingslijn naar een andere pagina 109">
              <a:extLst>
                <a:ext uri="{FF2B5EF4-FFF2-40B4-BE49-F238E27FC236}">
                  <a16:creationId xmlns:a16="http://schemas.microsoft.com/office/drawing/2014/main" id="{CFB5DA4D-4765-482E-8FD8-293AAD373A84}"/>
                </a:ext>
              </a:extLst>
            </p:cNvPr>
            <p:cNvSpPr/>
            <p:nvPr/>
          </p:nvSpPr>
          <p:spPr>
            <a:xfrm>
              <a:off x="3662325" y="10307028"/>
              <a:ext cx="325348" cy="322507"/>
            </a:xfrm>
            <a:prstGeom prst="flowChartOffpageConnector">
              <a:avLst/>
            </a:prstGeom>
            <a:solidFill>
              <a:srgbClr val="FF000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err="1">
                  <a:solidFill>
                    <a:schemeClr val="tx1"/>
                  </a:solidFill>
                  <a:hlinkClick r:id="" action="ppaction://noaction"/>
                </a:rPr>
                <a:t>Flo</a:t>
              </a:r>
              <a:endParaRPr lang="nl-NL" sz="900" dirty="0">
                <a:solidFill>
                  <a:schemeClr val="tx1"/>
                </a:solidFill>
                <a:hlinkClick r:id="" action="ppaction://noaction"/>
              </a:endParaRPr>
            </a:p>
            <a:p>
              <a:pPr algn="ctr"/>
              <a:r>
                <a:rPr lang="nl-NL" sz="900" dirty="0" err="1">
                  <a:solidFill>
                    <a:schemeClr val="tx1"/>
                  </a:solidFill>
                  <a:hlinkClick r:id="" action="ppaction://noaction"/>
                </a:rPr>
                <a:t>riande</a:t>
              </a:r>
              <a:endParaRPr lang="nl-NL" sz="500" dirty="0">
                <a:solidFill>
                  <a:schemeClr val="tx1"/>
                </a:solidFill>
              </a:endParaRPr>
            </a:p>
          </p:txBody>
        </p:sp>
        <p:pic>
          <p:nvPicPr>
            <p:cNvPr id="175" name="Afbeelding 174">
              <a:hlinkClick r:id="rId13" action="ppaction://hlinksldjump"/>
              <a:extLst>
                <a:ext uri="{FF2B5EF4-FFF2-40B4-BE49-F238E27FC236}">
                  <a16:creationId xmlns:a16="http://schemas.microsoft.com/office/drawing/2014/main" id="{2FCB99A8-0675-405E-82A6-2559723AEC6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5667" b="63667" l="36167" r="62167"/>
                      </a14:imgEffect>
                    </a14:imgLayer>
                  </a14:imgProps>
                </a:ext>
                <a:ext uri="{28A0092B-C50C-407E-A947-70E740481C1C}">
                  <a14:useLocalDpi xmlns:a14="http://schemas.microsoft.com/office/drawing/2010/main" val="0"/>
                </a:ext>
              </a:extLst>
            </a:blip>
            <a:srcRect l="35548" t="34880" r="37779" b="34881"/>
            <a:stretch/>
          </p:blipFill>
          <p:spPr>
            <a:xfrm>
              <a:off x="7688112" y="11118597"/>
              <a:ext cx="297305" cy="300218"/>
            </a:xfrm>
            <a:prstGeom prst="rect">
              <a:avLst/>
            </a:prstGeom>
          </p:spPr>
        </p:pic>
        <p:sp>
          <p:nvSpPr>
            <p:cNvPr id="186" name="Stroomdiagram: Verbindingslijn naar een andere pagina 185"/>
            <p:cNvSpPr/>
            <p:nvPr/>
          </p:nvSpPr>
          <p:spPr>
            <a:xfrm>
              <a:off x="3104385" y="11770547"/>
              <a:ext cx="329987" cy="309800"/>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none" lIns="162000" tIns="10800" rtlCol="0" anchor="t" anchorCtr="0"/>
            <a:lstStyle/>
            <a:p>
              <a:pPr algn="ctr"/>
              <a:r>
                <a:rPr lang="nl-NL" sz="900" dirty="0">
                  <a:solidFill>
                    <a:schemeClr val="tx1"/>
                  </a:solidFill>
                  <a:hlinkClick r:id="" action="ppaction://noaction"/>
                </a:rPr>
                <a:t>Noord</a:t>
              </a:r>
            </a:p>
            <a:p>
              <a:pPr algn="ctr"/>
              <a:r>
                <a:rPr lang="nl-NL" sz="900" dirty="0">
                  <a:solidFill>
                    <a:schemeClr val="tx1"/>
                  </a:solidFill>
                  <a:hlinkClick r:id="" action="ppaction://noaction"/>
                </a:rPr>
                <a:t>rand</a:t>
              </a:r>
              <a:endParaRPr lang="nl-NL" sz="900" dirty="0">
                <a:solidFill>
                  <a:schemeClr val="tx1"/>
                </a:solidFill>
              </a:endParaRPr>
            </a:p>
          </p:txBody>
        </p:sp>
      </p:grpSp>
      <p:sp>
        <p:nvSpPr>
          <p:cNvPr id="82" name="Stroomdiagram: Verbindingslijn naar een andere pagina 81">
            <a:extLst>
              <a:ext uri="{FF2B5EF4-FFF2-40B4-BE49-F238E27FC236}">
                <a16:creationId xmlns:a16="http://schemas.microsoft.com/office/drawing/2014/main" id="{5A08CD19-792C-4B70-9591-B3BDCA68024A}"/>
              </a:ext>
            </a:extLst>
          </p:cNvPr>
          <p:cNvSpPr/>
          <p:nvPr/>
        </p:nvSpPr>
        <p:spPr>
          <a:xfrm rot="21425926">
            <a:off x="3353905" y="8162984"/>
            <a:ext cx="348590" cy="357974"/>
          </a:xfrm>
          <a:prstGeom prst="flowChartOffpageConnector">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0" rIns="91440" bIns="45720" numCol="1" spcCol="0" rtlCol="0" fromWordArt="0" anchor="t" anchorCtr="0" forceAA="0" compatLnSpc="1">
            <a:prstTxWarp prst="textNoShape">
              <a:avLst/>
            </a:prstTxWarp>
            <a:noAutofit/>
          </a:bodyPr>
          <a:lstStyle/>
          <a:p>
            <a:pPr algn="ctr"/>
            <a:r>
              <a:rPr lang="nl-NL" sz="900" dirty="0">
                <a:solidFill>
                  <a:schemeClr val="tx1"/>
                </a:solidFill>
                <a:hlinkClick r:id="" action="ppaction://noaction"/>
              </a:rPr>
              <a:t>MO </a:t>
            </a:r>
          </a:p>
          <a:p>
            <a:pPr algn="ctr"/>
            <a:r>
              <a:rPr lang="nl-NL" sz="900" dirty="0" err="1">
                <a:solidFill>
                  <a:schemeClr val="tx1"/>
                </a:solidFill>
                <a:hlinkClick r:id="" action="ppaction://noaction"/>
              </a:rPr>
              <a:t>H’lem</a:t>
            </a:r>
            <a:endParaRPr lang="nl-NL" sz="900" dirty="0">
              <a:solidFill>
                <a:schemeClr val="tx1"/>
              </a:solidFill>
            </a:endParaRPr>
          </a:p>
        </p:txBody>
      </p:sp>
      <p:sp>
        <p:nvSpPr>
          <p:cNvPr id="7" name="Ovaal 6">
            <a:extLst>
              <a:ext uri="{FF2B5EF4-FFF2-40B4-BE49-F238E27FC236}">
                <a16:creationId xmlns:a16="http://schemas.microsoft.com/office/drawing/2014/main" id="{BEE3E00A-A3B9-4B2D-B919-41D9FE0D1DD6}"/>
              </a:ext>
            </a:extLst>
          </p:cNvPr>
          <p:cNvSpPr/>
          <p:nvPr/>
        </p:nvSpPr>
        <p:spPr>
          <a:xfrm>
            <a:off x="2663785" y="9894425"/>
            <a:ext cx="2520280" cy="25604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1FF6C019-E7BF-4D30-B4FC-DF9AFEB36A2E}"/>
              </a:ext>
            </a:extLst>
          </p:cNvPr>
          <p:cNvSpPr/>
          <p:nvPr/>
        </p:nvSpPr>
        <p:spPr>
          <a:xfrm>
            <a:off x="1943716" y="4825422"/>
            <a:ext cx="2525582" cy="119673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1121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4CE028A1-4E42-4640-9381-CA0FE34FAE0E}"/>
              </a:ext>
            </a:extLst>
          </p:cNvPr>
          <p:cNvGrpSpPr/>
          <p:nvPr/>
        </p:nvGrpSpPr>
        <p:grpSpPr>
          <a:xfrm>
            <a:off x="0" y="136102"/>
            <a:ext cx="9409105" cy="12457385"/>
            <a:chOff x="0" y="0"/>
            <a:chExt cx="9365615" cy="12962890"/>
          </a:xfrm>
        </p:grpSpPr>
        <p:cxnSp>
          <p:nvCxnSpPr>
            <p:cNvPr id="3" name="Rechte verbindingslijn 2">
              <a:extLst>
                <a:ext uri="{FF2B5EF4-FFF2-40B4-BE49-F238E27FC236}">
                  <a16:creationId xmlns:a16="http://schemas.microsoft.com/office/drawing/2014/main" id="{2FC054B6-2814-4BDE-9227-744C26D29249}"/>
                </a:ext>
              </a:extLst>
            </p:cNvPr>
            <p:cNvCxnSpPr/>
            <p:nvPr/>
          </p:nvCxnSpPr>
          <p:spPr>
            <a:xfrm flipV="1">
              <a:off x="3943350" y="2647950"/>
              <a:ext cx="581025" cy="6419850"/>
            </a:xfrm>
            <a:prstGeom prst="line">
              <a:avLst/>
            </a:prstGeom>
            <a:ln w="15875">
              <a:solidFill>
                <a:srgbClr val="8E0000"/>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A2746C78-C7D2-4407-A82A-31C2A9607B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25" t="46175" r="32705" b="49734"/>
            <a:stretch/>
          </p:blipFill>
          <p:spPr bwMode="auto">
            <a:xfrm>
              <a:off x="5971654" y="1786255"/>
              <a:ext cx="2275205" cy="1095375"/>
            </a:xfrm>
            <a:prstGeom prst="rect">
              <a:avLst/>
            </a:prstGeom>
            <a:ln>
              <a:noFill/>
            </a:ln>
            <a:extLst>
              <a:ext uri="{53640926-AAD7-44D8-BBD7-CCE9431645EC}">
                <a14:shadowObscured xmlns:a14="http://schemas.microsoft.com/office/drawing/2010/main"/>
              </a:ext>
            </a:extLst>
          </p:spPr>
        </p:pic>
        <p:pic>
          <p:nvPicPr>
            <p:cNvPr id="5" name="Afbeelding 4">
              <a:extLst>
                <a:ext uri="{FF2B5EF4-FFF2-40B4-BE49-F238E27FC236}">
                  <a16:creationId xmlns:a16="http://schemas.microsoft.com/office/drawing/2014/main" id="{816BF06F-6612-40D5-BF22-5AB79ABB9A92}"/>
                </a:ext>
              </a:extLst>
            </p:cNvPr>
            <p:cNvPicPr>
              <a:picLocks noChangeAspect="1"/>
            </p:cNvPicPr>
            <p:nvPr/>
          </p:nvPicPr>
          <p:blipFill rotWithShape="1">
            <a:blip r:embed="rId3">
              <a:extLst>
                <a:ext uri="{28A0092B-C50C-407E-A947-70E740481C1C}">
                  <a14:useLocalDpi xmlns:a14="http://schemas.microsoft.com/office/drawing/2010/main" val="0"/>
                </a:ext>
              </a:extLst>
            </a:blip>
            <a:srcRect l="77712" t="37407" r="13835" b="59437"/>
            <a:stretch/>
          </p:blipFill>
          <p:spPr bwMode="auto">
            <a:xfrm>
              <a:off x="3543300" y="0"/>
              <a:ext cx="2609850" cy="1370965"/>
            </a:xfrm>
            <a:prstGeom prst="rect">
              <a:avLst/>
            </a:prstGeom>
            <a:ln>
              <a:noFill/>
            </a:ln>
            <a:extLst>
              <a:ext uri="{53640926-AAD7-44D8-BBD7-CCE9431645EC}">
                <a14:shadowObscured xmlns:a14="http://schemas.microsoft.com/office/drawing/2010/main"/>
              </a:ext>
            </a:extLst>
          </p:spPr>
        </p:pic>
        <p:cxnSp>
          <p:nvCxnSpPr>
            <p:cNvPr id="7" name="Rechte verbindingslijn 6">
              <a:extLst>
                <a:ext uri="{FF2B5EF4-FFF2-40B4-BE49-F238E27FC236}">
                  <a16:creationId xmlns:a16="http://schemas.microsoft.com/office/drawing/2014/main" id="{8A7ED258-C4BE-4AF2-AC58-0C6F77D9C93B}"/>
                </a:ext>
              </a:extLst>
            </p:cNvPr>
            <p:cNvCxnSpPr/>
            <p:nvPr/>
          </p:nvCxnSpPr>
          <p:spPr>
            <a:xfrm flipV="1">
              <a:off x="3943350" y="3943350"/>
              <a:ext cx="2247900" cy="5019675"/>
            </a:xfrm>
            <a:prstGeom prst="line">
              <a:avLst/>
            </a:prstGeom>
            <a:ln w="15875">
              <a:solidFill>
                <a:srgbClr val="8E0000"/>
              </a:solidFill>
            </a:ln>
          </p:spPr>
          <p:style>
            <a:lnRef idx="1">
              <a:schemeClr val="accent1"/>
            </a:lnRef>
            <a:fillRef idx="0">
              <a:schemeClr val="accent1"/>
            </a:fillRef>
            <a:effectRef idx="0">
              <a:schemeClr val="accent1"/>
            </a:effectRef>
            <a:fontRef idx="minor">
              <a:schemeClr val="tx1"/>
            </a:fontRef>
          </p:style>
        </p:cxnSp>
        <p:sp>
          <p:nvSpPr>
            <p:cNvPr id="8" name="AutoVorm 2">
              <a:extLst>
                <a:ext uri="{FF2B5EF4-FFF2-40B4-BE49-F238E27FC236}">
                  <a16:creationId xmlns:a16="http://schemas.microsoft.com/office/drawing/2014/main" id="{D5723E29-62D7-4522-9311-56F4238C91DA}"/>
                </a:ext>
              </a:extLst>
            </p:cNvPr>
            <p:cNvSpPr>
              <a:spLocks noChangeArrowheads="1"/>
            </p:cNvSpPr>
            <p:nvPr/>
          </p:nvSpPr>
          <p:spPr bwMode="auto">
            <a:xfrm rot="5400000">
              <a:off x="2561112" y="105887"/>
              <a:ext cx="2476820" cy="3905250"/>
            </a:xfrm>
            <a:prstGeom prst="roundRect">
              <a:avLst>
                <a:gd name="adj" fmla="val 13032"/>
              </a:avLst>
            </a:prstGeom>
            <a:solidFill>
              <a:schemeClr val="accent3"/>
            </a:solidFill>
            <a:ln>
              <a:noFill/>
            </a:ln>
            <a:effectLst/>
            <a:scene3d>
              <a:camera prst="orthographicFront">
                <a:rot lat="0" lon="0" rev="0"/>
              </a:camera>
              <a:lightRig rig="glow" dir="t">
                <a:rot lat="0" lon="0" rev="14100000"/>
              </a:lightRig>
            </a:scene3d>
            <a:sp3d prstMaterial="softEdge">
              <a:bevelT w="127000" prst="artDeco"/>
            </a:sp3d>
            <a:extLst/>
          </p:spPr>
          <p:txBody>
            <a:bodyPr rot="0" vert="horz" wrap="square" lIns="91440" tIns="45720" rIns="91440" bIns="45720" anchor="ctr" anchorCtr="0" upright="1">
              <a:noAutofit/>
            </a:bodyPr>
            <a:lstStyle/>
            <a:p>
              <a:pPr algn="ctr">
                <a:lnSpc>
                  <a:spcPct val="107000"/>
                </a:lnSpc>
                <a:spcAft>
                  <a:spcPts val="800"/>
                </a:spcAft>
              </a:pPr>
              <a:r>
                <a:rPr lang="nl-NL" sz="1400" u="sng" dirty="0">
                  <a:solidFill>
                    <a:srgbClr val="FFFFFF"/>
                  </a:solidFill>
                  <a:latin typeface="Calibri Light" panose="020F0302020204030204" pitchFamily="34" charset="0"/>
                  <a:ea typeface="Calibri" panose="020F0502020204030204" pitchFamily="34" charset="0"/>
                  <a:cs typeface="Times New Roman" panose="02020603050405020304" pitchFamily="18" charset="0"/>
                </a:rPr>
                <a:t>Procesbegeleider:</a:t>
              </a:r>
            </a:p>
            <a:p>
              <a:pPr algn="ctr">
                <a:lnSpc>
                  <a:spcPct val="107000"/>
                </a:lnSpc>
                <a:spcAft>
                  <a:spcPts val="800"/>
                </a:spcAft>
              </a:pPr>
              <a:r>
                <a:rPr lang="nl-NL" sz="1400" dirty="0">
                  <a:solidFill>
                    <a:srgbClr val="FFFFFF"/>
                  </a:solidFill>
                  <a:latin typeface="Calibri Light" panose="020F0302020204030204" pitchFamily="34" charset="0"/>
                  <a:ea typeface="Calibri" panose="020F0502020204030204" pitchFamily="34" charset="0"/>
                  <a:cs typeface="Times New Roman" panose="02020603050405020304" pitchFamily="18" charset="0"/>
                </a:rPr>
                <a:t>Voordat Jan echt durfde te gaan kijken bij plekken waar hij weer zou kunnen starten met werken ging het even niet zo goed met Jan. Ik werd gevraagd hem eens op te zoeken en te horen hoe het met hem gaat. Hij heeft het gevoel dat hij niets meer kan. Hij heeft een </a:t>
              </a:r>
              <a:r>
                <a:rPr lang="nl-NL" sz="1400" dirty="0" err="1">
                  <a:solidFill>
                    <a:srgbClr val="FFFFFF"/>
                  </a:solidFill>
                  <a:latin typeface="Calibri Light" panose="020F0302020204030204" pitchFamily="34" charset="0"/>
                  <a:ea typeface="Calibri" panose="020F0502020204030204" pitchFamily="34" charset="0"/>
                  <a:cs typeface="Times New Roman" panose="02020603050405020304" pitchFamily="18" charset="0"/>
                </a:rPr>
                <a:t>Yucelopstelling</a:t>
              </a:r>
              <a:r>
                <a:rPr lang="nl-NL" sz="1400" dirty="0">
                  <a:solidFill>
                    <a:srgbClr val="FFFFFF"/>
                  </a:solidFill>
                  <a:latin typeface="Calibri Light" panose="020F0302020204030204" pitchFamily="34" charset="0"/>
                  <a:ea typeface="Calibri" panose="020F0502020204030204" pitchFamily="34" charset="0"/>
                  <a:cs typeface="Times New Roman" panose="02020603050405020304" pitchFamily="18" charset="0"/>
                </a:rPr>
                <a:t> gemaakt en kwam er achter dat hij met zijn kennis over meubels, iets voor anderen wil betekenen</a:t>
              </a:r>
            </a:p>
          </p:txBody>
        </p:sp>
        <p:pic>
          <p:nvPicPr>
            <p:cNvPr id="9" name="Afbeelding 8">
              <a:extLst>
                <a:ext uri="{FF2B5EF4-FFF2-40B4-BE49-F238E27FC236}">
                  <a16:creationId xmlns:a16="http://schemas.microsoft.com/office/drawing/2014/main" id="{DCB6D9CC-DF42-47B9-903E-E78ED5566B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9202" r="59821" b="287"/>
            <a:stretch/>
          </p:blipFill>
          <p:spPr bwMode="auto">
            <a:xfrm>
              <a:off x="0" y="8686800"/>
              <a:ext cx="3971925" cy="4265930"/>
            </a:xfrm>
            <a:prstGeom prst="rect">
              <a:avLst/>
            </a:prstGeom>
            <a:ln>
              <a:noFill/>
            </a:ln>
            <a:extLst>
              <a:ext uri="{53640926-AAD7-44D8-BBD7-CCE9431645EC}">
                <a14:shadowObscured xmlns:a14="http://schemas.microsoft.com/office/drawing/2010/main"/>
              </a:ext>
            </a:extLst>
          </p:spPr>
        </p:pic>
        <p:pic>
          <p:nvPicPr>
            <p:cNvPr id="10" name="Afbeelding 9">
              <a:extLst>
                <a:ext uri="{FF2B5EF4-FFF2-40B4-BE49-F238E27FC236}">
                  <a16:creationId xmlns:a16="http://schemas.microsoft.com/office/drawing/2014/main" id="{F72A735A-7CA5-41B5-925A-E2AB63BDC4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414" t="77155" r="-187"/>
            <a:stretch/>
          </p:blipFill>
          <p:spPr bwMode="auto">
            <a:xfrm>
              <a:off x="4324350" y="10096500"/>
              <a:ext cx="5041265" cy="2866390"/>
            </a:xfrm>
            <a:prstGeom prst="rect">
              <a:avLst/>
            </a:prstGeom>
            <a:ln>
              <a:noFill/>
            </a:ln>
            <a:extLst>
              <a:ext uri="{53640926-AAD7-44D8-BBD7-CCE9431645EC}">
                <a14:shadowObscured xmlns:a14="http://schemas.microsoft.com/office/drawing/2010/main"/>
              </a:ext>
            </a:extLst>
          </p:spPr>
        </p:pic>
      </p:grpSp>
      <p:pic>
        <p:nvPicPr>
          <p:cNvPr id="11" name="Afbeelding 10">
            <a:extLst>
              <a:ext uri="{FF2B5EF4-FFF2-40B4-BE49-F238E27FC236}">
                <a16:creationId xmlns:a16="http://schemas.microsoft.com/office/drawing/2014/main" id="{B8295305-8F04-499F-9EF2-0E9785C23399}"/>
              </a:ext>
            </a:extLst>
          </p:cNvPr>
          <p:cNvPicPr>
            <a:picLocks noChangeAspect="1"/>
          </p:cNvPicPr>
          <p:nvPr/>
        </p:nvPicPr>
        <p:blipFill rotWithShape="1">
          <a:blip r:embed="rId3">
            <a:extLst>
              <a:ext uri="{28A0092B-C50C-407E-A947-70E740481C1C}">
                <a14:useLocalDpi xmlns:a14="http://schemas.microsoft.com/office/drawing/2010/main" val="0"/>
              </a:ext>
            </a:extLst>
          </a:blip>
          <a:srcRect l="77712" t="37407" r="13835" b="59437"/>
          <a:stretch/>
        </p:blipFill>
        <p:spPr bwMode="auto">
          <a:xfrm flipH="1">
            <a:off x="850586" y="3336721"/>
            <a:ext cx="2609850" cy="1370965"/>
          </a:xfrm>
          <a:prstGeom prst="rect">
            <a:avLst/>
          </a:prstGeom>
          <a:ln>
            <a:noFill/>
          </a:ln>
          <a:extLst>
            <a:ext uri="{53640926-AAD7-44D8-BBD7-CCE9431645EC}">
              <a14:shadowObscured xmlns:a14="http://schemas.microsoft.com/office/drawing/2010/main"/>
            </a:ext>
          </a:extLst>
        </p:spPr>
      </p:pic>
      <p:pic>
        <p:nvPicPr>
          <p:cNvPr id="13" name="Afbeelding 12">
            <a:extLst>
              <a:ext uri="{FF2B5EF4-FFF2-40B4-BE49-F238E27FC236}">
                <a16:creationId xmlns:a16="http://schemas.microsoft.com/office/drawing/2014/main" id="{F1814F05-020D-437A-B552-6A55C117D2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25" t="46175" r="32705" b="49734"/>
          <a:stretch/>
        </p:blipFill>
        <p:spPr bwMode="auto">
          <a:xfrm>
            <a:off x="6181723" y="5795287"/>
            <a:ext cx="2285772" cy="1052659"/>
          </a:xfrm>
          <a:prstGeom prst="rect">
            <a:avLst/>
          </a:prstGeom>
          <a:ln>
            <a:noFill/>
          </a:ln>
          <a:extLst>
            <a:ext uri="{53640926-AAD7-44D8-BBD7-CCE9431645EC}">
              <a14:shadowObscured xmlns:a14="http://schemas.microsoft.com/office/drawing/2010/main"/>
            </a:ext>
          </a:extLst>
        </p:spPr>
      </p:pic>
      <p:sp>
        <p:nvSpPr>
          <p:cNvPr id="15" name="AutoVorm 2">
            <a:extLst>
              <a:ext uri="{FF2B5EF4-FFF2-40B4-BE49-F238E27FC236}">
                <a16:creationId xmlns:a16="http://schemas.microsoft.com/office/drawing/2014/main" id="{11AACF78-E9C1-442A-9672-DCC295CD6836}"/>
              </a:ext>
            </a:extLst>
          </p:cNvPr>
          <p:cNvSpPr>
            <a:spLocks noChangeArrowheads="1"/>
          </p:cNvSpPr>
          <p:nvPr/>
        </p:nvSpPr>
        <p:spPr bwMode="auto">
          <a:xfrm rot="5400000">
            <a:off x="4265422" y="9334691"/>
            <a:ext cx="1586487" cy="2796235"/>
          </a:xfrm>
          <a:prstGeom prst="roundRect">
            <a:avLst>
              <a:gd name="adj" fmla="val 13032"/>
            </a:avLst>
          </a:prstGeom>
          <a:solidFill>
            <a:schemeClr val="accent4">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rot="0" vert="horz" wrap="square" lIns="91440" tIns="45720" rIns="91440" bIns="45720" anchor="ctr" anchorCtr="0" upright="1">
            <a:noAutofit/>
          </a:bodyPr>
          <a:lstStyle/>
          <a:p>
            <a:pPr algn="ctr">
              <a:lnSpc>
                <a:spcPct val="107000"/>
              </a:lnSpc>
              <a:spcAft>
                <a:spcPts val="800"/>
              </a:spcAft>
            </a:pPr>
            <a:r>
              <a:rPr lang="nl-NL" sz="1400" i="1" dirty="0">
                <a:solidFill>
                  <a:srgbClr val="FFFFFF"/>
                </a:solidFill>
                <a:latin typeface="Calibri Light" panose="020F0302020204030204" pitchFamily="34" charset="0"/>
                <a:ea typeface="Times New Roman" panose="02020603050405020304" pitchFamily="18" charset="0"/>
                <a:cs typeface="Times New Roman" panose="02020603050405020304" pitchFamily="18" charset="0"/>
              </a:rPr>
              <a:t>Mijn naam is Jan Jansen. Ik heb een werkplek bij Noppes en ben daar heel blij mee. Eindelijk kan ik mensen helpen bij het zoeken van mooie spullen voor in hun huis.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hthoek: afgeronde hoeken 15">
            <a:extLst>
              <a:ext uri="{FF2B5EF4-FFF2-40B4-BE49-F238E27FC236}">
                <a16:creationId xmlns:a16="http://schemas.microsoft.com/office/drawing/2014/main" id="{518F45A5-CF01-472F-85F3-177333881615}"/>
              </a:ext>
            </a:extLst>
          </p:cNvPr>
          <p:cNvSpPr/>
          <p:nvPr/>
        </p:nvSpPr>
        <p:spPr>
          <a:xfrm rot="599250">
            <a:off x="5315066" y="6779509"/>
            <a:ext cx="3381558" cy="2586212"/>
          </a:xfrm>
          <a:prstGeom prst="roundRect">
            <a:avLst/>
          </a:prstGeom>
          <a:solidFill>
            <a:schemeClr val="accent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u="sng" dirty="0"/>
              <a:t>Trajectcoach:</a:t>
            </a:r>
          </a:p>
          <a:p>
            <a:pPr algn="ctr"/>
            <a:r>
              <a:rPr lang="nl-NL" sz="1400" dirty="0"/>
              <a:t>Jan was op zoek naar werk, waarbij hij zijn kennis over meubels kon inzetten en waarin hij iets voor anderen zou kunnen betekenen. Grote werkdruk past nog niet bij hem en voor hem is een goede sfeer van belang. Hij is gestart op de Fontein en via daar is hij bij </a:t>
            </a:r>
            <a:r>
              <a:rPr lang="nl-NL" sz="1400" dirty="0" err="1"/>
              <a:t>trajectcoaching</a:t>
            </a:r>
            <a:r>
              <a:rPr lang="nl-NL" sz="1400" dirty="0"/>
              <a:t> terecht gekomen en begeleidt naar Noppes</a:t>
            </a:r>
          </a:p>
        </p:txBody>
      </p:sp>
      <p:sp>
        <p:nvSpPr>
          <p:cNvPr id="17" name="Rechthoek: afgeronde hoeken 16">
            <a:extLst>
              <a:ext uri="{FF2B5EF4-FFF2-40B4-BE49-F238E27FC236}">
                <a16:creationId xmlns:a16="http://schemas.microsoft.com/office/drawing/2014/main" id="{9C4F24C4-28EE-4E55-8466-28BE9D977F42}"/>
              </a:ext>
            </a:extLst>
          </p:cNvPr>
          <p:cNvSpPr/>
          <p:nvPr/>
        </p:nvSpPr>
        <p:spPr>
          <a:xfrm rot="20474373">
            <a:off x="1219609" y="4415684"/>
            <a:ext cx="2878609" cy="2006637"/>
          </a:xfrm>
          <a:prstGeom prst="roundRect">
            <a:avLst/>
          </a:prstGeom>
          <a:solidFill>
            <a:schemeClr val="accent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u="sng" dirty="0"/>
              <a:t>Activiteitenbegeleider:</a:t>
            </a:r>
          </a:p>
          <a:p>
            <a:pPr algn="ctr"/>
            <a:r>
              <a:rPr lang="nl-NL" sz="1400" dirty="0"/>
              <a:t>Jan woonde al een tijdje in onze locatie, maar was niet zo actief. We hebben hem uitgenodigd voor koffie. Jan blijkt veel met hout te kunnen en is steeds meer en regelmatig bij ons geweest. We merkten dat hij klaar was voor een volgende stap.</a:t>
            </a:r>
          </a:p>
        </p:txBody>
      </p:sp>
      <p:sp>
        <p:nvSpPr>
          <p:cNvPr id="18" name="Rechthoek: afgeronde hoeken 17">
            <a:extLst>
              <a:ext uri="{FF2B5EF4-FFF2-40B4-BE49-F238E27FC236}">
                <a16:creationId xmlns:a16="http://schemas.microsoft.com/office/drawing/2014/main" id="{13443F2C-EC87-4F6A-BF67-CA3B6ECDD560}"/>
              </a:ext>
            </a:extLst>
          </p:cNvPr>
          <p:cNvSpPr/>
          <p:nvPr/>
        </p:nvSpPr>
        <p:spPr>
          <a:xfrm rot="816690">
            <a:off x="5486085" y="2924502"/>
            <a:ext cx="3312367" cy="3034708"/>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u="sng" dirty="0"/>
              <a:t>Zaakwaarnemer:</a:t>
            </a:r>
          </a:p>
          <a:p>
            <a:pPr algn="ctr"/>
            <a:r>
              <a:rPr lang="nl-NL" sz="1400" dirty="0"/>
              <a:t>Jan heeft een </a:t>
            </a:r>
            <a:r>
              <a:rPr lang="nl-NL" sz="1400" dirty="0" err="1"/>
              <a:t>Wahjong</a:t>
            </a:r>
            <a:r>
              <a:rPr lang="nl-NL" sz="1400" dirty="0"/>
              <a:t>-uitkering en krijgt een oproep voor een herkeuring. </a:t>
            </a:r>
            <a:r>
              <a:rPr lang="nl-NL" sz="1400" dirty="0">
                <a:solidFill>
                  <a:srgbClr val="FFFFFF"/>
                </a:solidFill>
                <a:ea typeface="Calibri" panose="020F0502020204030204" pitchFamily="34" charset="0"/>
                <a:cs typeface="Times New Roman" panose="02020603050405020304" pitchFamily="18" charset="0"/>
              </a:rPr>
              <a:t>Jan weet niet zo goed wat hij wil. Hij heeft een I.ROC ingevuld, waaruit is gekomen dat hij weer iets wil gaan doen. Op dit moment gaat het niet zo goed en heb ik hem geadviseerd met de procesbegeleider in gesprek te gaan. Dat leverde op dat we in kleine stappen samen bij onze dagbesteding gaan kijken. Daar is hij hartelijk ontvangen en gestart met opbouwen. </a:t>
            </a:r>
            <a:endParaRPr lang="nl-NL" sz="1100" dirty="0">
              <a:ea typeface="Calibri" panose="020F0502020204030204" pitchFamily="34" charset="0"/>
              <a:cs typeface="Times New Roman" panose="02020603050405020304" pitchFamily="18" charset="0"/>
            </a:endParaRPr>
          </a:p>
        </p:txBody>
      </p:sp>
      <p:cxnSp>
        <p:nvCxnSpPr>
          <p:cNvPr id="21" name="Rechte verbindingslijn 20">
            <a:extLst>
              <a:ext uri="{FF2B5EF4-FFF2-40B4-BE49-F238E27FC236}">
                <a16:creationId xmlns:a16="http://schemas.microsoft.com/office/drawing/2014/main" id="{7C86A958-37B5-4C68-8585-1D09D4483593}"/>
              </a:ext>
            </a:extLst>
          </p:cNvPr>
          <p:cNvCxnSpPr/>
          <p:nvPr/>
        </p:nvCxnSpPr>
        <p:spPr>
          <a:xfrm>
            <a:off x="3253311" y="6273995"/>
            <a:ext cx="737058" cy="2359053"/>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Rechte verbindingslijn 22">
            <a:extLst>
              <a:ext uri="{FF2B5EF4-FFF2-40B4-BE49-F238E27FC236}">
                <a16:creationId xmlns:a16="http://schemas.microsoft.com/office/drawing/2014/main" id="{F7FCB44F-9B8B-469E-9412-5838E9C4B4F3}"/>
              </a:ext>
            </a:extLst>
          </p:cNvPr>
          <p:cNvCxnSpPr/>
          <p:nvPr/>
        </p:nvCxnSpPr>
        <p:spPr>
          <a:xfrm flipV="1">
            <a:off x="3961661" y="7840960"/>
            <a:ext cx="1399430" cy="90864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9877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Door computer gegenereerde alternatieve tekst:&#10;Werken aan welbevinden &#10;RIBW WAM &#10;'-ROC &#10;ACTIVERINGSTAART &#10;Locatie: Transvaal ">
            <a:extLst>
              <a:ext uri="{FF2B5EF4-FFF2-40B4-BE49-F238E27FC236}">
                <a16:creationId xmlns:a16="http://schemas.microsoft.com/office/drawing/2014/main" id="{760CDBAA-C77A-40A1-909A-914C164B7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2128"/>
            <a:ext cx="9601200" cy="54022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or computer gegenereerde alternatieve tekst:&#10;Werken aan welbevinden &#10;RIBW WAM &#10;Hoe vul ik deze de activeringstaart in? &#10;Locatie: Transvaal ">
            <a:extLst>
              <a:ext uri="{FF2B5EF4-FFF2-40B4-BE49-F238E27FC236}">
                <a16:creationId xmlns:a16="http://schemas.microsoft.com/office/drawing/2014/main" id="{61838570-99FA-4FF7-9192-2EDDA49F1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2768"/>
            <a:ext cx="9601200" cy="540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40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2678712899"/>
              </p:ext>
            </p:extLst>
          </p:nvPr>
        </p:nvGraphicFramePr>
        <p:xfrm>
          <a:off x="840160" y="878444"/>
          <a:ext cx="8206467" cy="10301354"/>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1229315406"/>
                    </a:ext>
                  </a:extLst>
                </a:gridCol>
                <a:gridCol w="2391252">
                  <a:extLst>
                    <a:ext uri="{9D8B030D-6E8A-4147-A177-3AD203B41FA5}">
                      <a16:colId xmlns:a16="http://schemas.microsoft.com/office/drawing/2014/main" val="2788670543"/>
                    </a:ext>
                  </a:extLst>
                </a:gridCol>
                <a:gridCol w="903802">
                  <a:extLst>
                    <a:ext uri="{9D8B030D-6E8A-4147-A177-3AD203B41FA5}">
                      <a16:colId xmlns:a16="http://schemas.microsoft.com/office/drawing/2014/main" val="1980223493"/>
                    </a:ext>
                  </a:extLst>
                </a:gridCol>
                <a:gridCol w="3615269">
                  <a:extLst>
                    <a:ext uri="{9D8B030D-6E8A-4147-A177-3AD203B41FA5}">
                      <a16:colId xmlns:a16="http://schemas.microsoft.com/office/drawing/2014/main" val="2128121902"/>
                    </a:ext>
                  </a:extLst>
                </a:gridCol>
              </a:tblGrid>
              <a:tr h="1777940">
                <a:tc>
                  <a:txBody>
                    <a:bodyPr/>
                    <a:lstStyle/>
                    <a:p>
                      <a:pPr marL="0" indent="0">
                        <a:buNone/>
                      </a:pPr>
                      <a:r>
                        <a:rPr lang="nl-NL" sz="1200" dirty="0">
                          <a:solidFill>
                            <a:sysClr val="windowText" lastClr="000000"/>
                          </a:solidFill>
                        </a:rPr>
                        <a:t>Geclusterde thema’s</a:t>
                      </a:r>
                    </a:p>
                    <a:p>
                      <a:pPr marL="0" indent="0">
                        <a:buNone/>
                      </a:pPr>
                      <a:endParaRPr lang="nl-NL" sz="8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None/>
                      </a:pPr>
                      <a:r>
                        <a:rPr lang="nl-NL" sz="1200" b="1" dirty="0">
                          <a:solidFill>
                            <a:schemeClr val="tx1"/>
                          </a:solidFill>
                        </a:rPr>
                        <a:t>Aanbod</a:t>
                      </a:r>
                    </a:p>
                    <a:p>
                      <a:pPr marL="0" indent="0">
                        <a:buNone/>
                      </a:pPr>
                      <a:endParaRPr lang="nl-NL" sz="1200" b="1" dirty="0">
                        <a:solidFill>
                          <a:schemeClr val="tx1"/>
                        </a:solidFill>
                      </a:endParaRPr>
                    </a:p>
                    <a:p>
                      <a:pPr marL="0" indent="0">
                        <a:buNone/>
                      </a:pPr>
                      <a:r>
                        <a:rPr lang="nl-NL" sz="1000" b="1" i="0" dirty="0">
                          <a:solidFill>
                            <a:schemeClr val="tx1"/>
                          </a:solidFill>
                        </a:rPr>
                        <a:t> * </a:t>
                      </a:r>
                      <a:r>
                        <a:rPr lang="nl-NL" sz="1000" b="0" i="0" dirty="0">
                          <a:solidFill>
                            <a:schemeClr val="tx1"/>
                          </a:solidFill>
                        </a:rPr>
                        <a:t>geen beschikking nodig</a:t>
                      </a:r>
                    </a:p>
                    <a:p>
                      <a:pPr marL="0" indent="0">
                        <a:buNone/>
                      </a:pPr>
                      <a:endParaRPr lang="nl-NL" sz="1000" b="0" i="0" dirty="0">
                        <a:solidFill>
                          <a:schemeClr val="tx1"/>
                        </a:solidFill>
                      </a:endParaRPr>
                    </a:p>
                    <a:p>
                      <a:r>
                        <a:rPr lang="nl-NL" sz="1000" b="0" i="1" baseline="0" dirty="0">
                          <a:solidFill>
                            <a:srgbClr val="0070C0"/>
                          </a:solidFill>
                          <a:highlight>
                            <a:srgbClr val="FF0000"/>
                          </a:highlight>
                        </a:rPr>
                        <a:t>vanuit project </a:t>
                      </a:r>
                      <a:r>
                        <a:rPr lang="nl-NL" sz="1000" b="0" i="1" dirty="0">
                          <a:solidFill>
                            <a:srgbClr val="0070C0"/>
                          </a:solidFill>
                          <a:highlight>
                            <a:srgbClr val="FF0000"/>
                          </a:highlight>
                        </a:rPr>
                        <a:t>nog geen afspraken</a:t>
                      </a:r>
                    </a:p>
                    <a:p>
                      <a:r>
                        <a:rPr lang="nl-NL" sz="1000" b="0" i="1" baseline="0" dirty="0">
                          <a:solidFill>
                            <a:srgbClr val="0070C0"/>
                          </a:solidFill>
                          <a:highlight>
                            <a:srgbClr val="FFFF00"/>
                          </a:highlight>
                        </a:rPr>
                        <a:t>vrijwilligerswerkplek</a:t>
                      </a:r>
                      <a:endParaRPr lang="nl-NL" sz="1000" b="0" i="1" dirty="0">
                        <a:solidFill>
                          <a:srgbClr val="0070C0"/>
                        </a:solidFill>
                        <a:highlight>
                          <a:srgbClr val="FFFF00"/>
                        </a:highlight>
                      </a:endParaRPr>
                    </a:p>
                    <a:p>
                      <a:r>
                        <a:rPr lang="nl-NL" sz="1000" b="0" i="1" dirty="0">
                          <a:solidFill>
                            <a:srgbClr val="0070C0"/>
                          </a:solidFill>
                          <a:highlight>
                            <a:srgbClr val="00FF00"/>
                          </a:highlight>
                        </a:rPr>
                        <a:t>loopt, laagdrempelig</a:t>
                      </a:r>
                    </a:p>
                    <a:p>
                      <a:r>
                        <a:rPr lang="nl-NL" sz="1000" b="0" i="1" dirty="0">
                          <a:solidFill>
                            <a:srgbClr val="0070C0"/>
                          </a:solidFill>
                          <a:highlight>
                            <a:srgbClr val="00FFFF"/>
                          </a:highlight>
                        </a:rPr>
                        <a:t>loopt, niet laagdrempelig</a:t>
                      </a:r>
                    </a:p>
                    <a:p>
                      <a:pPr marL="0" indent="0">
                        <a:buNone/>
                      </a:pPr>
                      <a:endParaRPr lang="nl-NL" sz="1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nl-NL" sz="1200" dirty="0">
                          <a:solidFill>
                            <a:sysClr val="windowText" lastClr="000000"/>
                          </a:solidFill>
                        </a:rPr>
                        <a:t>Aantal</a:t>
                      </a:r>
                      <a:r>
                        <a:rPr lang="nl-NL" sz="1200" baseline="0" dirty="0">
                          <a:solidFill>
                            <a:sysClr val="windowText" lastClr="000000"/>
                          </a:solidFill>
                        </a:rPr>
                        <a:t> </a:t>
                      </a:r>
                      <a:r>
                        <a:rPr lang="nl-NL" sz="1200" baseline="0" dirty="0" err="1">
                          <a:solidFill>
                            <a:sysClr val="windowText" lastClr="000000"/>
                          </a:solidFill>
                        </a:rPr>
                        <a:t>laag-drempelige</a:t>
                      </a:r>
                      <a:r>
                        <a:rPr lang="nl-NL" sz="1200" baseline="0" dirty="0">
                          <a:solidFill>
                            <a:sysClr val="windowText" lastClr="000000"/>
                          </a:solidFill>
                        </a:rPr>
                        <a:t> plekken </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1200" dirty="0">
                          <a:solidFill>
                            <a:sysClr val="windowText" lastClr="000000"/>
                          </a:solidFill>
                        </a:rPr>
                        <a:t>Laagdrempelig aanbod en perspectief</a:t>
                      </a:r>
                      <a:r>
                        <a:rPr lang="nl-NL" sz="1200" baseline="0" dirty="0">
                          <a:solidFill>
                            <a:sysClr val="windowText" lastClr="000000"/>
                          </a:solidFill>
                        </a:rPr>
                        <a:t> in de activiteit</a:t>
                      </a:r>
                      <a:endParaRPr lang="nl-NL" sz="1200" b="0" i="1" kern="1200" baseline="0" dirty="0">
                        <a:solidFill>
                          <a:schemeClr val="tx1"/>
                        </a:solidFill>
                        <a:effectLst/>
                        <a:latin typeface="+mn-lt"/>
                        <a:ea typeface="+mn-ea"/>
                        <a:cs typeface="+mn-cs"/>
                      </a:endParaRPr>
                    </a:p>
                    <a:p>
                      <a:pPr marL="171450" indent="-171450">
                        <a:buFont typeface="Wingdings" panose="05000000000000000000" pitchFamily="2" charset="2"/>
                        <a:buChar char="Ø"/>
                      </a:pPr>
                      <a:r>
                        <a:rPr lang="nl-NL" sz="1050" b="0" i="1" kern="1200" dirty="0">
                          <a:solidFill>
                            <a:schemeClr val="tx1"/>
                          </a:solidFill>
                          <a:effectLst/>
                          <a:latin typeface="+mn-lt"/>
                          <a:ea typeface="+mn-ea"/>
                          <a:cs typeface="+mn-cs"/>
                        </a:rPr>
                        <a:t>Er zijn plekken</a:t>
                      </a:r>
                      <a:r>
                        <a:rPr lang="nl-NL" sz="1050" b="0" i="1" kern="1200" baseline="0" dirty="0">
                          <a:solidFill>
                            <a:schemeClr val="tx1"/>
                          </a:solidFill>
                          <a:effectLst/>
                          <a:latin typeface="+mn-lt"/>
                          <a:ea typeface="+mn-ea"/>
                          <a:cs typeface="+mn-cs"/>
                        </a:rPr>
                        <a:t> direct beschikbaar waar mensen terecht kunnen</a:t>
                      </a:r>
                    </a:p>
                    <a:p>
                      <a:pPr marL="171450" indent="-171450">
                        <a:buFont typeface="Wingdings" panose="05000000000000000000" pitchFamily="2" charset="2"/>
                        <a:buChar char="Ø"/>
                      </a:pPr>
                      <a:r>
                        <a:rPr lang="nl-NL" sz="1050" b="0" i="1" kern="1200" baseline="0" dirty="0">
                          <a:solidFill>
                            <a:schemeClr val="tx1"/>
                          </a:solidFill>
                          <a:effectLst/>
                          <a:latin typeface="+mn-lt"/>
                          <a:ea typeface="+mn-ea"/>
                          <a:cs typeface="+mn-cs"/>
                        </a:rPr>
                        <a:t>Het aanbod past in interessegebied (thema’s) cliënt</a:t>
                      </a:r>
                    </a:p>
                    <a:p>
                      <a:pPr marL="171450" indent="-171450">
                        <a:buFont typeface="Wingdings" panose="05000000000000000000" pitchFamily="2" charset="2"/>
                        <a:buChar char="Ø"/>
                      </a:pPr>
                      <a:r>
                        <a:rPr lang="nl-NL" sz="1050" b="0" i="1" kern="1200" baseline="0" dirty="0">
                          <a:solidFill>
                            <a:schemeClr val="tx1"/>
                          </a:solidFill>
                          <a:effectLst/>
                          <a:latin typeface="+mn-lt"/>
                          <a:ea typeface="+mn-ea"/>
                          <a:cs typeface="+mn-cs"/>
                        </a:rPr>
                        <a:t>De activiteit heeft in zichzelf betekenis (het is nodig, er wordt op gewacht) en is geïntegreerd onderdeel van het externe aanbod</a:t>
                      </a:r>
                    </a:p>
                    <a:p>
                      <a:pPr marL="171450" indent="-171450">
                        <a:buFont typeface="Wingdings" panose="05000000000000000000" pitchFamily="2" charset="2"/>
                        <a:buChar char="Ø"/>
                      </a:pPr>
                      <a:r>
                        <a:rPr lang="nl-NL" sz="1050" b="0" i="1" kern="1200" baseline="0" dirty="0">
                          <a:solidFill>
                            <a:schemeClr val="tx1"/>
                          </a:solidFill>
                          <a:effectLst/>
                          <a:latin typeface="+mn-lt"/>
                          <a:ea typeface="+mn-ea"/>
                          <a:cs typeface="+mn-cs"/>
                        </a:rPr>
                        <a:t>(Intensieve) Begeleiding sluit aan op behoeften voor-tijdens-na de activiteit (zowel RIBW als activeringspartner en passend in visie)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98893667"/>
                  </a:ext>
                </a:extLst>
              </a:tr>
              <a:tr h="1208906">
                <a:tc>
                  <a:txBody>
                    <a:bodyPr/>
                    <a:lstStyle/>
                    <a:p>
                      <a:r>
                        <a:rPr lang="nl-NL" sz="1200" dirty="0">
                          <a:solidFill>
                            <a:sysClr val="windowText" lastClr="000000"/>
                          </a:solidFill>
                        </a:rPr>
                        <a:t> Horeca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00FFFF"/>
                          </a:highlight>
                          <a:hlinkClick r:id="rId2"/>
                        </a:rPr>
                        <a:t>SIG </a:t>
                      </a:r>
                      <a:r>
                        <a:rPr lang="nl-NL" sz="1050" b="0" dirty="0">
                          <a:solidFill>
                            <a:srgbClr val="FF0000"/>
                          </a:solidFill>
                          <a:highlight>
                            <a:srgbClr val="00FFFF"/>
                          </a:highlight>
                          <a:hlinkClick r:id="rId2"/>
                        </a:rPr>
                        <a:t>Dagcentrum de Schans </a:t>
                      </a:r>
                      <a:r>
                        <a:rPr lang="nl-NL" sz="800" b="0" dirty="0">
                          <a:solidFill>
                            <a:srgbClr val="FF0000"/>
                          </a:solidFill>
                          <a:highlight>
                            <a:srgbClr val="00FFFF"/>
                          </a:highlight>
                          <a:hlinkClick r:id="rId2"/>
                        </a:rPr>
                        <a:t>(Schans)</a:t>
                      </a:r>
                      <a:endParaRPr lang="nl-NL" sz="1050" b="0" dirty="0">
                        <a:solidFill>
                          <a:srgbClr val="FF0000"/>
                        </a:solidFill>
                        <a:highlight>
                          <a:srgbClr val="00FFFF"/>
                        </a:highlight>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3"/>
                        </a:rPr>
                        <a:t>Hartekampgroep</a:t>
                      </a:r>
                      <a:r>
                        <a:rPr lang="nl-NL" sz="1050" b="0" dirty="0">
                          <a:solidFill>
                            <a:srgbClr val="00B050"/>
                          </a:solidFill>
                          <a:highlight>
                            <a:srgbClr val="00FF00"/>
                          </a:highlight>
                          <a:hlinkClick r:id="rId3"/>
                        </a:rPr>
                        <a:t> W.I.M</a:t>
                      </a:r>
                      <a:r>
                        <a:rPr lang="nl-NL" sz="1050" b="0" dirty="0">
                          <a:solidFill>
                            <a:srgbClr val="00B050"/>
                          </a:solidFill>
                        </a:rPr>
                        <a:t>. </a:t>
                      </a:r>
                      <a:r>
                        <a:rPr lang="nl-NL" sz="800" b="0" dirty="0">
                          <a:solidFill>
                            <a:srgbClr val="00B050"/>
                          </a:solidFill>
                        </a:rPr>
                        <a:t>(Trompet, Heemskerk)</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FF0000"/>
                          </a:highlight>
                          <a:hlinkClick r:id="rId4"/>
                        </a:rPr>
                        <a:t>Goed voor Elkaar </a:t>
                      </a:r>
                      <a:r>
                        <a:rPr lang="nl-NL" sz="800" b="0" dirty="0">
                          <a:solidFill>
                            <a:srgbClr val="FF0000"/>
                          </a:solidFill>
                        </a:rPr>
                        <a:t>(</a:t>
                      </a:r>
                      <a:r>
                        <a:rPr lang="nl-NL" sz="800" b="0" dirty="0" err="1">
                          <a:solidFill>
                            <a:srgbClr val="FF0000"/>
                          </a:solidFill>
                        </a:rPr>
                        <a:t>Maerten</a:t>
                      </a:r>
                      <a:r>
                        <a:rPr lang="nl-NL" sz="800" b="0" dirty="0">
                          <a:solidFill>
                            <a:srgbClr val="FF0000"/>
                          </a:solidFill>
                        </a:rPr>
                        <a:t> van </a:t>
                      </a:r>
                      <a:r>
                        <a:rPr lang="nl-NL" sz="800" b="0" dirty="0" err="1">
                          <a:solidFill>
                            <a:srgbClr val="FF0000"/>
                          </a:solidFill>
                        </a:rPr>
                        <a:t>Heemskerckstraat</a:t>
                      </a:r>
                      <a:r>
                        <a:rPr lang="nl-NL" sz="800" b="0" dirty="0">
                          <a:solidFill>
                            <a:srgbClr val="FF0000"/>
                          </a:solidFill>
                        </a:rPr>
                        <a:t>, Heemskerk)</a:t>
                      </a:r>
                    </a:p>
                    <a:p>
                      <a:pPr marL="171450" indent="-171450">
                        <a:buFont typeface="Arial" panose="020B0604020202020204" pitchFamily="34" charset="0"/>
                        <a:buChar char="•"/>
                      </a:pPr>
                      <a:r>
                        <a:rPr lang="nl-NL" sz="1050" b="0" dirty="0">
                          <a:solidFill>
                            <a:srgbClr val="00B050"/>
                          </a:solidFill>
                          <a:highlight>
                            <a:srgbClr val="FFFF00"/>
                          </a:highlight>
                          <a:hlinkClick r:id="rId5"/>
                        </a:rPr>
                        <a:t>Kringkoopwinkel </a:t>
                      </a:r>
                      <a:r>
                        <a:rPr lang="nl-NL" sz="1050" b="0" dirty="0" err="1">
                          <a:solidFill>
                            <a:srgbClr val="00B050"/>
                          </a:solidFill>
                          <a:highlight>
                            <a:srgbClr val="FFFF00"/>
                          </a:highlight>
                          <a:hlinkClick r:id="rId5"/>
                        </a:rPr>
                        <a:t>Marichanti</a:t>
                      </a:r>
                      <a:r>
                        <a:rPr lang="nl-NL" sz="1050" b="0" dirty="0">
                          <a:solidFill>
                            <a:srgbClr val="00B050"/>
                          </a:solidFill>
                          <a:highlight>
                            <a:srgbClr val="FFFF00"/>
                          </a:highlight>
                          <a:hlinkClick r:id="rId5"/>
                        </a:rPr>
                        <a:t> </a:t>
                      </a:r>
                      <a:r>
                        <a:rPr lang="nl-NL" sz="800" b="0" dirty="0">
                          <a:solidFill>
                            <a:srgbClr val="00B050"/>
                          </a:solidFill>
                        </a:rPr>
                        <a:t>(Rijksstraatweg 63A, Heemskerk)</a:t>
                      </a:r>
                    </a:p>
                    <a:p>
                      <a:pPr marL="0" indent="0">
                        <a:buNone/>
                      </a:pPr>
                      <a:endParaRPr lang="nl-NL"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200" dirty="0">
                          <a:solidFill>
                            <a:sysClr val="windowText" lastClr="000000"/>
                          </a:solidFill>
                        </a:rPr>
                        <a:t>.</a:t>
                      </a:r>
                    </a:p>
                    <a:p>
                      <a:pPr marL="171450" indent="-171450">
                        <a:buFont typeface="Arial" panose="020B0604020202020204" pitchFamily="34" charset="0"/>
                        <a:buChar char="•"/>
                      </a:pPr>
                      <a:r>
                        <a:rPr lang="nl-NL" sz="1200" dirty="0">
                          <a:solidFill>
                            <a:sysClr val="windowText" lastClr="000000"/>
                          </a:solidFill>
                        </a:rPr>
                        <a:t>.</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800" dirty="0">
                          <a:solidFill>
                            <a:sysClr val="windowText" lastClr="000000"/>
                          </a:solidFill>
                        </a:rPr>
                        <a:t>.</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0" indent="0">
                        <a:buFont typeface="Arial" panose="020B0604020202020204" pitchFamily="34" charset="0"/>
                        <a:buNone/>
                      </a:pP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Ambachtelijke bakkerij</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Verzorgen van lunches</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Theeschenkerij met High-tea</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00" dirty="0">
                          <a:solidFill>
                            <a:sysClr val="windowText" lastClr="000000"/>
                          </a:solidFill>
                        </a:rPr>
                        <a:t>koffiecornermedewerker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87818461"/>
                  </a:ext>
                </a:extLst>
              </a:tr>
              <a:tr h="1006122">
                <a:tc>
                  <a:txBody>
                    <a:bodyPr/>
                    <a:lstStyle/>
                    <a:p>
                      <a:r>
                        <a:rPr lang="nl-NL" sz="1200" dirty="0">
                          <a:solidFill>
                            <a:sysClr val="windowText" lastClr="000000"/>
                          </a:solidFill>
                        </a:rPr>
                        <a:t>Dienstverlening</a:t>
                      </a:r>
                    </a:p>
                    <a:p>
                      <a:r>
                        <a:rPr lang="nl-NL" sz="1200" dirty="0">
                          <a:solidFill>
                            <a:sysClr val="windowText" lastClr="000000"/>
                          </a:solidFill>
                        </a:rPr>
                        <a:t>(receptie, administratie, verkoop)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00FFFF"/>
                          </a:highlight>
                          <a:hlinkClick r:id="rId6"/>
                        </a:rPr>
                        <a:t>SIG </a:t>
                      </a:r>
                      <a:r>
                        <a:rPr lang="nl-NL" sz="1050" b="0" dirty="0">
                          <a:solidFill>
                            <a:srgbClr val="FF0000"/>
                          </a:solidFill>
                          <a:highlight>
                            <a:srgbClr val="00FFFF"/>
                          </a:highlight>
                          <a:hlinkClick r:id="rId6"/>
                        </a:rPr>
                        <a:t>Wissel4kids </a:t>
                      </a:r>
                      <a:r>
                        <a:rPr lang="nl-NL" sz="800" b="0" dirty="0">
                          <a:solidFill>
                            <a:srgbClr val="FF0000"/>
                          </a:solidFill>
                          <a:highlight>
                            <a:srgbClr val="00FFFF"/>
                          </a:highlight>
                          <a:hlinkClick r:id="rId6"/>
                        </a:rPr>
                        <a:t>(</a:t>
                      </a:r>
                      <a:r>
                        <a:rPr lang="nl-NL" sz="800" b="0" dirty="0" err="1">
                          <a:solidFill>
                            <a:srgbClr val="FF0000"/>
                          </a:solidFill>
                          <a:highlight>
                            <a:srgbClr val="00FFFF"/>
                          </a:highlight>
                          <a:hlinkClick r:id="rId6"/>
                        </a:rPr>
                        <a:t>Alkmaarseweg</a:t>
                      </a:r>
                      <a:r>
                        <a:rPr lang="nl-NL" sz="800" b="0" dirty="0">
                          <a:solidFill>
                            <a:srgbClr val="FF0000"/>
                          </a:solidFill>
                          <a:highlight>
                            <a:srgbClr val="00FFFF"/>
                          </a:highlight>
                          <a:hlinkClick r:id="rId6"/>
                        </a:rPr>
                        <a:t>, Beverwijk)</a:t>
                      </a:r>
                      <a:endParaRPr lang="nl-NL" sz="800" b="0" dirty="0">
                        <a:solidFill>
                          <a:srgbClr val="FF0000"/>
                        </a:solidFill>
                        <a:highlight>
                          <a:srgbClr val="00FFFF"/>
                        </a:highlight>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FF0000"/>
                          </a:highlight>
                          <a:hlinkClick r:id="rId4"/>
                        </a:rPr>
                        <a:t>Goed voor Elkaar </a:t>
                      </a:r>
                      <a:r>
                        <a:rPr lang="nl-NL" sz="800" b="0" dirty="0">
                          <a:solidFill>
                            <a:srgbClr val="FF0000"/>
                          </a:solidFill>
                        </a:rPr>
                        <a:t>(</a:t>
                      </a:r>
                      <a:r>
                        <a:rPr lang="nl-NL" sz="800" b="0" dirty="0" err="1">
                          <a:solidFill>
                            <a:srgbClr val="FF0000"/>
                          </a:solidFill>
                        </a:rPr>
                        <a:t>Maerten</a:t>
                      </a:r>
                      <a:r>
                        <a:rPr lang="nl-NL" sz="800" b="0" dirty="0">
                          <a:solidFill>
                            <a:srgbClr val="FF0000"/>
                          </a:solidFill>
                        </a:rPr>
                        <a:t> van </a:t>
                      </a:r>
                      <a:r>
                        <a:rPr lang="nl-NL" sz="800" b="0" dirty="0" err="1">
                          <a:solidFill>
                            <a:srgbClr val="FF0000"/>
                          </a:solidFill>
                        </a:rPr>
                        <a:t>Heemskerckstraat</a:t>
                      </a:r>
                      <a:r>
                        <a:rPr lang="nl-NL" sz="800" b="0" dirty="0">
                          <a:solidFill>
                            <a:srgbClr val="FF0000"/>
                          </a:solidFill>
                        </a:rPr>
                        <a:t>, Heemskerk)</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00FFFF"/>
                          </a:highlight>
                          <a:hlinkClick r:id="rId7"/>
                        </a:rPr>
                        <a:t>SIG </a:t>
                      </a:r>
                      <a:r>
                        <a:rPr lang="nl-NL" sz="1050" b="0" dirty="0">
                          <a:solidFill>
                            <a:srgbClr val="FF0000"/>
                          </a:solidFill>
                          <a:highlight>
                            <a:srgbClr val="00FFFF"/>
                          </a:highlight>
                          <a:hlinkClick r:id="rId7"/>
                        </a:rPr>
                        <a:t>Midgetgolfbaan </a:t>
                      </a:r>
                      <a:r>
                        <a:rPr lang="nl-NL" sz="800" b="0" dirty="0">
                          <a:solidFill>
                            <a:srgbClr val="00B0F0"/>
                          </a:solidFill>
                        </a:rPr>
                        <a:t>(</a:t>
                      </a:r>
                      <a:r>
                        <a:rPr lang="nl-NL" sz="800" b="0" dirty="0" err="1">
                          <a:solidFill>
                            <a:srgbClr val="00B0F0"/>
                          </a:solidFill>
                        </a:rPr>
                        <a:t>Vrijburglaan</a:t>
                      </a:r>
                      <a:r>
                        <a:rPr lang="nl-NL" sz="800" b="0" dirty="0">
                          <a:solidFill>
                            <a:srgbClr val="00B0F0"/>
                          </a:solidFill>
                        </a:rPr>
                        <a:t>, Heemskerk)</a:t>
                      </a:r>
                      <a:endParaRPr lang="nl-NL" sz="1050" b="1" dirty="0">
                        <a:solidFill>
                          <a:srgbClr val="00B0F0"/>
                        </a:solidFill>
                      </a:endParaRPr>
                    </a:p>
                    <a:p>
                      <a:pPr marL="0" indent="0">
                        <a:buNone/>
                      </a:pPr>
                      <a:endParaRPr lang="nl-NL" sz="1200" b="0" dirty="0">
                        <a:solidFill>
                          <a:schemeClr val="tx1"/>
                        </a:solidFill>
                      </a:endParaRPr>
                    </a:p>
                    <a:p>
                      <a:pPr marL="0" indent="0">
                        <a:buNone/>
                      </a:pPr>
                      <a:endParaRPr lang="nl-NL"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Publieke in- en verkoopwinkel met 2</a:t>
                      </a:r>
                      <a:r>
                        <a:rPr lang="nl-NL" sz="1050" baseline="30000" dirty="0">
                          <a:solidFill>
                            <a:sysClr val="windowText" lastClr="000000"/>
                          </a:solidFill>
                        </a:rPr>
                        <a:t>e</a:t>
                      </a:r>
                      <a:r>
                        <a:rPr lang="nl-NL" sz="1050" dirty="0">
                          <a:solidFill>
                            <a:sysClr val="windowText" lastClr="000000"/>
                          </a:solidFill>
                        </a:rPr>
                        <a:t> hands kinderkleding</a:t>
                      </a:r>
                    </a:p>
                    <a:p>
                      <a:pPr marL="171450" indent="-171450">
                        <a:buFont typeface="Arial" panose="020B0604020202020204" pitchFamily="34" charset="0"/>
                        <a:buChar char="•"/>
                      </a:pPr>
                      <a:r>
                        <a:rPr lang="nl-NL" sz="1050" dirty="0">
                          <a:solidFill>
                            <a:sysClr val="windowText" lastClr="000000"/>
                          </a:solidFill>
                        </a:rPr>
                        <a:t>2</a:t>
                      </a:r>
                      <a:r>
                        <a:rPr lang="nl-NL" sz="1050" baseline="30000" dirty="0">
                          <a:solidFill>
                            <a:sysClr val="windowText" lastClr="000000"/>
                          </a:solidFill>
                        </a:rPr>
                        <a:t>e</a:t>
                      </a:r>
                      <a:r>
                        <a:rPr lang="nl-NL" sz="1050" dirty="0">
                          <a:solidFill>
                            <a:sysClr val="windowText" lastClr="000000"/>
                          </a:solidFill>
                        </a:rPr>
                        <a:t> hands kledingboetiek</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Uitgifte en ontvangst materialen, onderhoud terrein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03209212"/>
                  </a:ext>
                </a:extLst>
              </a:tr>
              <a:tr h="1528681">
                <a:tc>
                  <a:txBody>
                    <a:bodyPr/>
                    <a:lstStyle/>
                    <a:p>
                      <a:r>
                        <a:rPr lang="nl-NL" sz="1200" dirty="0">
                          <a:solidFill>
                            <a:sysClr val="windowText" lastClr="000000"/>
                          </a:solidFill>
                        </a:rPr>
                        <a:t>Groen en Doen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8"/>
                        </a:rPr>
                        <a:t>RIBW K/AM </a:t>
                      </a:r>
                      <a:r>
                        <a:rPr lang="nl-NL" sz="1050" b="0" dirty="0">
                          <a:solidFill>
                            <a:srgbClr val="00B050"/>
                          </a:solidFill>
                          <a:highlight>
                            <a:srgbClr val="00FF00"/>
                          </a:highlight>
                          <a:hlinkClick r:id="rId8"/>
                        </a:rPr>
                        <a:t>Groen</a:t>
                      </a:r>
                      <a:r>
                        <a:rPr lang="nl-NL" sz="1050" b="0" baseline="0" dirty="0">
                          <a:solidFill>
                            <a:srgbClr val="00B050"/>
                          </a:solidFill>
                          <a:highlight>
                            <a:srgbClr val="00FF00"/>
                          </a:highlight>
                          <a:hlinkClick r:id="rId8"/>
                        </a:rPr>
                        <a:t> en Doen</a:t>
                      </a:r>
                      <a:r>
                        <a:rPr lang="nl-NL" sz="1050" b="0" baseline="0" dirty="0">
                          <a:solidFill>
                            <a:srgbClr val="00B050"/>
                          </a:solidFill>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baseline="0" dirty="0">
                          <a:solidFill>
                            <a:srgbClr val="00B050"/>
                          </a:solidFill>
                          <a:highlight>
                            <a:srgbClr val="00FF00"/>
                          </a:highlight>
                          <a:hlinkClick r:id="rId9"/>
                        </a:rPr>
                        <a:t>Landzijde</a:t>
                      </a:r>
                      <a:r>
                        <a:rPr lang="nl-NL" sz="1050" b="0" baseline="0" dirty="0">
                          <a:solidFill>
                            <a:srgbClr val="00B050"/>
                          </a:solidFill>
                          <a:highlight>
                            <a:srgbClr val="00FF00"/>
                          </a:highlight>
                          <a:hlinkClick r:id="rId9"/>
                        </a:rPr>
                        <a:t> de Groeierij </a:t>
                      </a:r>
                      <a:r>
                        <a:rPr lang="nl-NL" sz="800" b="0" baseline="0" dirty="0">
                          <a:solidFill>
                            <a:srgbClr val="00B050"/>
                          </a:solidFill>
                        </a:rPr>
                        <a:t>(Noorderweg, Beverwijk)</a:t>
                      </a:r>
                      <a:endParaRPr lang="nl-NL" sz="1050" b="0" baseline="0" dirty="0">
                        <a:solidFill>
                          <a:srgbClr val="00B050"/>
                        </a:solidFill>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50" b="0" baseline="0" dirty="0">
                        <a:solidFill>
                          <a:srgbClr val="00B05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baseline="0" dirty="0">
                          <a:solidFill>
                            <a:srgbClr val="00B050"/>
                          </a:solidFill>
                          <a:highlight>
                            <a:srgbClr val="00FF00"/>
                          </a:highlight>
                          <a:hlinkClick r:id="rId10"/>
                        </a:rPr>
                        <a:t>Actief Talent </a:t>
                      </a:r>
                      <a:r>
                        <a:rPr lang="nl-NL" sz="800" b="0" dirty="0">
                          <a:solidFill>
                            <a:srgbClr val="00B050"/>
                          </a:solidFill>
                        </a:rPr>
                        <a:t>(</a:t>
                      </a:r>
                      <a:r>
                        <a:rPr lang="nl-NL" sz="800" b="0" dirty="0" err="1">
                          <a:solidFill>
                            <a:srgbClr val="00B050"/>
                          </a:solidFill>
                        </a:rPr>
                        <a:t>Crucquiusweg</a:t>
                      </a:r>
                      <a:r>
                        <a:rPr lang="nl-NL" sz="800" b="0" dirty="0">
                          <a:solidFill>
                            <a:srgbClr val="00B050"/>
                          </a:solidFill>
                        </a:rPr>
                        <a:t>, Velsen Noord</a:t>
                      </a:r>
                      <a:r>
                        <a:rPr lang="nl-NL" sz="800" b="1" dirty="0">
                          <a:solidFill>
                            <a:srgbClr val="00B050"/>
                          </a:solidFill>
                        </a:rPr>
                        <a:t>)</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50" b="1" baseline="0" dirty="0">
                        <a:solidFill>
                          <a:srgbClr val="FFC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baseline="0" dirty="0">
                          <a:solidFill>
                            <a:srgbClr val="FF0000"/>
                          </a:solidFill>
                          <a:highlight>
                            <a:srgbClr val="00FFFF"/>
                          </a:highlight>
                          <a:hlinkClick r:id="rId11"/>
                        </a:rPr>
                        <a:t>SIG mobiele groengroep</a:t>
                      </a:r>
                      <a:endParaRPr lang="nl-NL" sz="1050" b="1" baseline="0" dirty="0">
                        <a:solidFill>
                          <a:srgbClr val="FF0000"/>
                        </a:solidFill>
                        <a:highlight>
                          <a:srgbClr val="00FFFF"/>
                        </a:highlight>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b="1" baseline="0" dirty="0">
                        <a:solidFill>
                          <a:srgbClr val="FFC000"/>
                        </a:solidFill>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50" b="1" baseline="0"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10</a:t>
                      </a:r>
                    </a:p>
                    <a:p>
                      <a:pPr marL="171450" indent="-171450">
                        <a:buFont typeface="Arial" panose="020B0604020202020204" pitchFamily="34" charset="0"/>
                        <a:buChar char="•"/>
                      </a:pPr>
                      <a:r>
                        <a:rPr lang="nl-NL" sz="1050" dirty="0">
                          <a:solidFill>
                            <a:sysClr val="windowText" lastClr="000000"/>
                          </a:solidFill>
                        </a:rPr>
                        <a:t>.</a:t>
                      </a:r>
                    </a:p>
                    <a:p>
                      <a:pPr marL="0" indent="0">
                        <a:buFont typeface="Arial" panose="020B0604020202020204" pitchFamily="34" charset="0"/>
                        <a:buNone/>
                      </a:pPr>
                      <a:endParaRPr lang="nl-NL" sz="1050" dirty="0">
                        <a:solidFill>
                          <a:sysClr val="windowText" lastClr="000000"/>
                        </a:solidFill>
                      </a:endParaRPr>
                    </a:p>
                    <a:p>
                      <a:pPr marL="0" indent="0">
                        <a:buFont typeface="Arial" panose="020B0604020202020204" pitchFamily="34" charset="0"/>
                        <a:buNone/>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8</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0" baseline="0" dirty="0">
                          <a:solidFill>
                            <a:schemeClr val="tx1"/>
                          </a:solidFill>
                        </a:rPr>
                        <a:t>tuinonderhoud en klussen in de buurt</a:t>
                      </a:r>
                    </a:p>
                    <a:p>
                      <a:pPr marL="171450" indent="-171450">
                        <a:buFont typeface="Arial" panose="020B0604020202020204" pitchFamily="34" charset="0"/>
                        <a:buChar char="•"/>
                      </a:pPr>
                      <a:r>
                        <a:rPr lang="nl-NL" sz="1050" dirty="0">
                          <a:solidFill>
                            <a:sysClr val="windowText" lastClr="000000"/>
                          </a:solidFill>
                        </a:rPr>
                        <a:t>Diverse werkzaamheden in een agrarische omgeving, een zorgkwekerij waar biologische producten verbouwd en verkocht worden.</a:t>
                      </a:r>
                    </a:p>
                    <a:p>
                      <a:pPr marL="171450" indent="-171450">
                        <a:buFont typeface="Arial" panose="020B0604020202020204" pitchFamily="34" charset="0"/>
                        <a:buChar char="•"/>
                      </a:pPr>
                      <a:r>
                        <a:rPr lang="nl-NL" sz="1050" dirty="0">
                          <a:solidFill>
                            <a:sysClr val="windowText" lastClr="000000"/>
                          </a:solidFill>
                        </a:rPr>
                        <a:t>Groenonderhoud van 4 wijken in Beverwijk, werk voor particulieren</a:t>
                      </a:r>
                    </a:p>
                    <a:p>
                      <a:pPr marL="171450" indent="-171450">
                        <a:buFont typeface="Arial" panose="020B0604020202020204" pitchFamily="34" charset="0"/>
                        <a:buChar char="•"/>
                      </a:pPr>
                      <a:r>
                        <a:rPr lang="nl-NL" sz="1050" dirty="0">
                          <a:solidFill>
                            <a:sysClr val="windowText" lastClr="000000"/>
                          </a:solidFill>
                        </a:rPr>
                        <a:t>Groenonderhoud en schoonmaakwerk voor bedrijven en particulieren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497381"/>
                  </a:ext>
                </a:extLst>
              </a:tr>
              <a:tr h="1591077">
                <a:tc>
                  <a:txBody>
                    <a:bodyPr/>
                    <a:lstStyle/>
                    <a:p>
                      <a:r>
                        <a:rPr lang="nl-NL" sz="1200" dirty="0">
                          <a:solidFill>
                            <a:sysClr val="windowText" lastClr="000000"/>
                          </a:solidFill>
                        </a:rPr>
                        <a:t>Techniek en recycling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1" dirty="0">
                          <a:solidFill>
                            <a:srgbClr val="00B050"/>
                          </a:solidFill>
                          <a:highlight>
                            <a:srgbClr val="00FF00"/>
                          </a:highlight>
                          <a:hlinkClick r:id="rId12"/>
                        </a:rPr>
                        <a:t>RIBW K/AM Fontein</a:t>
                      </a:r>
                      <a:r>
                        <a:rPr lang="nl-NL" sz="1050" b="1" baseline="0" dirty="0">
                          <a:solidFill>
                            <a:srgbClr val="00B050"/>
                          </a:solidFill>
                          <a:highlight>
                            <a:srgbClr val="00FF00"/>
                          </a:highlight>
                          <a:hlinkClick r:id="rId12"/>
                        </a:rPr>
                        <a:t> </a:t>
                      </a:r>
                      <a:r>
                        <a:rPr lang="nl-NL" sz="1050" b="1" baseline="0" dirty="0">
                          <a:solidFill>
                            <a:srgbClr val="00B050"/>
                          </a:solidFill>
                        </a:rPr>
                        <a:t>*</a:t>
                      </a:r>
                      <a:r>
                        <a:rPr lang="nl-NL" sz="800" b="0" baseline="0" dirty="0">
                          <a:solidFill>
                            <a:srgbClr val="00B050"/>
                          </a:solidFill>
                        </a:rPr>
                        <a:t>(Laan der Ned.)</a:t>
                      </a:r>
                      <a:endParaRPr lang="nl-NL" sz="1050" b="1" baseline="0" dirty="0">
                        <a:solidFill>
                          <a:srgbClr val="00B050"/>
                        </a:solidFill>
                      </a:endParaRPr>
                    </a:p>
                    <a:p>
                      <a:pPr marL="0" indent="0">
                        <a:buFont typeface="Arial" panose="020B0604020202020204" pitchFamily="34" charset="0"/>
                        <a:buNone/>
                      </a:pPr>
                      <a:r>
                        <a:rPr lang="nl-NL" sz="1050" b="1" baseline="0" dirty="0">
                          <a:solidFill>
                            <a:srgbClr val="00B050"/>
                          </a:solidFill>
                        </a:rPr>
                        <a:t> </a:t>
                      </a:r>
                    </a:p>
                    <a:p>
                      <a:pPr marL="171450" indent="-171450">
                        <a:buFont typeface="Arial" panose="020B0604020202020204" pitchFamily="34" charset="0"/>
                        <a:buChar char="•"/>
                      </a:pPr>
                      <a:r>
                        <a:rPr lang="nl-NL" sz="1050" b="1" dirty="0">
                          <a:solidFill>
                            <a:srgbClr val="00B050"/>
                          </a:solidFill>
                          <a:highlight>
                            <a:srgbClr val="00FF00"/>
                          </a:highlight>
                          <a:hlinkClick r:id="rId10"/>
                        </a:rPr>
                        <a:t>Actief Talent </a:t>
                      </a:r>
                      <a:r>
                        <a:rPr lang="nl-NL" sz="800" b="0" dirty="0">
                          <a:solidFill>
                            <a:srgbClr val="00B050"/>
                          </a:solidFill>
                        </a:rPr>
                        <a:t>(</a:t>
                      </a:r>
                      <a:r>
                        <a:rPr lang="nl-NL" sz="800" b="0" dirty="0" err="1">
                          <a:solidFill>
                            <a:srgbClr val="00B050"/>
                          </a:solidFill>
                        </a:rPr>
                        <a:t>Crucquiusweg</a:t>
                      </a:r>
                      <a:r>
                        <a:rPr lang="nl-NL" sz="800" b="0" dirty="0">
                          <a:solidFill>
                            <a:srgbClr val="00B050"/>
                          </a:solidFill>
                        </a:rPr>
                        <a:t>, Velsen Noord</a:t>
                      </a:r>
                      <a:r>
                        <a:rPr lang="nl-NL" sz="800" b="1" dirty="0">
                          <a:solidFill>
                            <a:srgbClr val="00B050"/>
                          </a:solidFill>
                        </a:rPr>
                        <a:t>)</a:t>
                      </a:r>
                      <a:endParaRPr lang="nl-NL" sz="1050" b="1" dirty="0">
                        <a:solidFill>
                          <a:srgbClr val="00B050"/>
                        </a:solidFill>
                      </a:endParaRPr>
                    </a:p>
                    <a:p>
                      <a:pPr marL="171450" indent="-171450">
                        <a:buFont typeface="Arial" panose="020B0604020202020204" pitchFamily="34" charset="0"/>
                        <a:buChar char="•"/>
                      </a:pPr>
                      <a:r>
                        <a:rPr lang="nl-NL" sz="1050" b="1" dirty="0">
                          <a:solidFill>
                            <a:srgbClr val="FF0000"/>
                          </a:solidFill>
                          <a:highlight>
                            <a:srgbClr val="00FFFF"/>
                          </a:highlight>
                          <a:hlinkClick r:id="rId2"/>
                        </a:rPr>
                        <a:t>SIG</a:t>
                      </a:r>
                      <a:r>
                        <a:rPr lang="nl-NL" sz="1050" b="0" dirty="0">
                          <a:solidFill>
                            <a:srgbClr val="FF0000"/>
                          </a:solidFill>
                          <a:highlight>
                            <a:srgbClr val="00FFFF"/>
                          </a:highlight>
                          <a:hlinkClick r:id="rId2"/>
                        </a:rPr>
                        <a:t> Dagcentrum de Schans </a:t>
                      </a:r>
                      <a:r>
                        <a:rPr lang="nl-NL" sz="800" b="0" dirty="0">
                          <a:solidFill>
                            <a:srgbClr val="00B0F0"/>
                          </a:solidFill>
                        </a:rPr>
                        <a:t>(Schans, Beverwijk)</a:t>
                      </a:r>
                      <a:endParaRPr lang="nl-NL" sz="1050" b="0" dirty="0">
                        <a:solidFill>
                          <a:srgbClr val="00B0F0"/>
                        </a:solidFill>
                      </a:endParaRPr>
                    </a:p>
                    <a:p>
                      <a:pPr marL="0" indent="0">
                        <a:buFont typeface="Arial" panose="020B0604020202020204" pitchFamily="34" charset="0"/>
                        <a:buNone/>
                      </a:pPr>
                      <a:endParaRPr lang="nl-NL" sz="800" b="0" dirty="0">
                        <a:solidFill>
                          <a:srgbClr val="FF0000"/>
                        </a:solidFill>
                      </a:endParaRPr>
                    </a:p>
                    <a:p>
                      <a:pPr marL="0" indent="0">
                        <a:buFont typeface="Arial" panose="020B0604020202020204" pitchFamily="34" charset="0"/>
                        <a:buNone/>
                      </a:pPr>
                      <a:endParaRPr lang="nl-NL" sz="800" b="0" dirty="0">
                        <a:solidFill>
                          <a:srgbClr val="FF0000"/>
                        </a:solidFill>
                      </a:endParaRPr>
                    </a:p>
                    <a:p>
                      <a:pPr marL="171450" indent="-171450">
                        <a:buFont typeface="Arial" panose="020B0604020202020204" pitchFamily="34" charset="0"/>
                        <a:buChar char="•"/>
                      </a:pPr>
                      <a:r>
                        <a:rPr lang="nl-NL" sz="1050" b="1" dirty="0">
                          <a:solidFill>
                            <a:srgbClr val="FF0000"/>
                          </a:solidFill>
                          <a:highlight>
                            <a:srgbClr val="00FF00"/>
                          </a:highlight>
                          <a:hlinkClick r:id="rId3"/>
                        </a:rPr>
                        <a:t>Hartekampgroep</a:t>
                      </a:r>
                      <a:r>
                        <a:rPr lang="nl-NL" sz="1050" b="0" dirty="0">
                          <a:solidFill>
                            <a:srgbClr val="FF0000"/>
                          </a:solidFill>
                          <a:highlight>
                            <a:srgbClr val="00FF00"/>
                          </a:highlight>
                          <a:hlinkClick r:id="rId3"/>
                        </a:rPr>
                        <a:t> W.I.M. </a:t>
                      </a:r>
                      <a:r>
                        <a:rPr lang="nl-NL" sz="800" b="0" dirty="0">
                          <a:solidFill>
                            <a:srgbClr val="00B050"/>
                          </a:solidFill>
                        </a:rPr>
                        <a:t>(Trompet, Heemskerk)</a:t>
                      </a:r>
                    </a:p>
                    <a:p>
                      <a:pPr marL="171450" indent="-171450">
                        <a:buFont typeface="Arial" panose="020B0604020202020204" pitchFamily="34" charset="0"/>
                        <a:buChar char="•"/>
                      </a:pPr>
                      <a:r>
                        <a:rPr lang="nl-NL" sz="1050" b="0" dirty="0">
                          <a:solidFill>
                            <a:srgbClr val="00B050"/>
                          </a:solidFill>
                          <a:highlight>
                            <a:srgbClr val="FFFF00"/>
                          </a:highlight>
                          <a:hlinkClick r:id="rId5"/>
                        </a:rPr>
                        <a:t>Kringkoopwinkel </a:t>
                      </a:r>
                      <a:r>
                        <a:rPr lang="nl-NL" sz="1050" b="0" dirty="0" err="1">
                          <a:solidFill>
                            <a:srgbClr val="00B050"/>
                          </a:solidFill>
                          <a:highlight>
                            <a:srgbClr val="FFFF00"/>
                          </a:highlight>
                          <a:hlinkClick r:id="rId5"/>
                        </a:rPr>
                        <a:t>Marichanti</a:t>
                      </a:r>
                      <a:r>
                        <a:rPr lang="nl-NL" sz="1050" b="0" dirty="0">
                          <a:solidFill>
                            <a:srgbClr val="00B050"/>
                          </a:solidFill>
                          <a:highlight>
                            <a:srgbClr val="FFFF00"/>
                          </a:highlight>
                          <a:hlinkClick r:id="rId5"/>
                        </a:rPr>
                        <a:t> </a:t>
                      </a:r>
                      <a:r>
                        <a:rPr lang="nl-NL" sz="800" b="0" dirty="0">
                          <a:solidFill>
                            <a:srgbClr val="00B050"/>
                          </a:solidFill>
                          <a:highlight>
                            <a:srgbClr val="FFFF00"/>
                          </a:highlight>
                        </a:rPr>
                        <a:t>(Rijksstraatweg 63A, Heemskerk)</a:t>
                      </a:r>
                      <a:endParaRPr lang="nl-NL" sz="1050" b="0" dirty="0">
                        <a:solidFill>
                          <a:srgbClr val="00B050"/>
                        </a:solidFill>
                        <a:highlight>
                          <a:srgbClr val="FFFF00"/>
                        </a:highlight>
                      </a:endParaRPr>
                    </a:p>
                    <a:p>
                      <a:pPr marL="171450" indent="-171450">
                        <a:buFont typeface="Arial" panose="020B0604020202020204" pitchFamily="34" charset="0"/>
                        <a:buChar char="•"/>
                      </a:pPr>
                      <a:endParaRPr lang="nl-NL" sz="12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20</a:t>
                      </a:r>
                    </a:p>
                    <a:p>
                      <a:pPr marL="0" indent="0">
                        <a:buFont typeface="Arial" panose="020B0604020202020204" pitchFamily="34" charset="0"/>
                        <a:buNone/>
                      </a:pPr>
                      <a:endParaRPr lang="nl-NL" sz="12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a:t>
                      </a:r>
                    </a:p>
                    <a:p>
                      <a:pPr marL="0" indent="0">
                        <a:buFont typeface="Arial" panose="020B0604020202020204" pitchFamily="34" charset="0"/>
                        <a:buNone/>
                      </a:pPr>
                      <a:endParaRPr lang="nl-NL" sz="1050" dirty="0">
                        <a:solidFill>
                          <a:sysClr val="windowText" lastClr="000000"/>
                        </a:solidFill>
                      </a:endParaRPr>
                    </a:p>
                    <a:p>
                      <a:pPr marL="0" indent="0">
                        <a:buFont typeface="Arial" panose="020B0604020202020204" pitchFamily="34" charset="0"/>
                        <a:buNone/>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0" dirty="0">
                          <a:solidFill>
                            <a:schemeClr val="tx1"/>
                          </a:solidFill>
                        </a:rPr>
                        <a:t>Fietsenwerkplaats, productiewerk Noppes, houtwerkplaats,</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b="0" dirty="0">
                          <a:solidFill>
                            <a:schemeClr val="tx1"/>
                          </a:solidFill>
                        </a:rPr>
                        <a:t>      keramiek</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0" dirty="0">
                          <a:solidFill>
                            <a:schemeClr val="tx1"/>
                          </a:solidFill>
                        </a:rPr>
                        <a:t>Houtbewerking, fietsreparatieplek, opruimen straatvuil</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Houtbewerking, glas in lood werkplaats, kaarsenmakerij, textielgroep, speelgoedwerkplaats, post sorteren, inpakwerk, schoonmaakwerk</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0" dirty="0">
                          <a:solidFill>
                            <a:schemeClr val="tx1"/>
                          </a:solidFill>
                        </a:rPr>
                        <a:t>Verzorgen van was voor bedrijven, koeriersdiensten, </a:t>
                      </a:r>
                      <a:r>
                        <a:rPr lang="nl-NL" sz="800" b="0" dirty="0">
                          <a:solidFill>
                            <a:schemeClr val="tx1"/>
                          </a:solidFill>
                        </a:rPr>
                        <a:t>grafische opdrachten</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0" dirty="0" err="1">
                          <a:solidFill>
                            <a:schemeClr val="tx1"/>
                          </a:solidFill>
                        </a:rPr>
                        <a:t>Fietsenmaken</a:t>
                      </a:r>
                      <a:r>
                        <a:rPr lang="nl-NL" sz="1050" b="0" dirty="0">
                          <a:solidFill>
                            <a:schemeClr val="tx1"/>
                          </a:solidFill>
                        </a:rPr>
                        <a:t>, inname goederen, verkoop, </a:t>
                      </a:r>
                      <a:r>
                        <a:rPr lang="nl-NL" sz="1050" b="0" dirty="0" err="1">
                          <a:solidFill>
                            <a:schemeClr val="tx1"/>
                          </a:solidFill>
                        </a:rPr>
                        <a:t>schappenvullen</a:t>
                      </a:r>
                      <a:endParaRPr lang="nl-NL"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31128021"/>
                  </a:ext>
                </a:extLst>
              </a:tr>
              <a:tr h="795538">
                <a:tc>
                  <a:txBody>
                    <a:bodyPr/>
                    <a:lstStyle/>
                    <a:p>
                      <a:r>
                        <a:rPr lang="nl-NL" sz="1200" dirty="0">
                          <a:solidFill>
                            <a:sysClr val="windowText" lastClr="000000"/>
                          </a:solidFill>
                        </a:rPr>
                        <a:t>Zorgen voor</a:t>
                      </a:r>
                      <a:r>
                        <a:rPr lang="nl-NL" sz="1200" baseline="0" dirty="0">
                          <a:solidFill>
                            <a:sysClr val="windowText" lastClr="000000"/>
                          </a:solidFill>
                        </a:rPr>
                        <a:t> mens en dier</a:t>
                      </a:r>
                    </a:p>
                    <a:p>
                      <a:endParaRPr lang="nl-NL" sz="1200" baseline="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100" b="1" dirty="0">
                          <a:solidFill>
                            <a:srgbClr val="00B050"/>
                          </a:solidFill>
                          <a:highlight>
                            <a:srgbClr val="00FF00"/>
                          </a:highlight>
                          <a:hlinkClick r:id="rId13"/>
                        </a:rPr>
                        <a:t>Paard en </a:t>
                      </a:r>
                      <a:r>
                        <a:rPr lang="nl-NL" sz="1100" b="1" dirty="0">
                          <a:solidFill>
                            <a:srgbClr val="00B050"/>
                          </a:solidFill>
                          <a:hlinkClick r:id="rId13"/>
                        </a:rPr>
                        <a:t>relatie </a:t>
                      </a:r>
                      <a:r>
                        <a:rPr lang="nl-NL" sz="800" b="0" dirty="0">
                          <a:solidFill>
                            <a:srgbClr val="00B050"/>
                          </a:solidFill>
                        </a:rPr>
                        <a:t>(Dorpsstraat 12 Assendelft)</a:t>
                      </a:r>
                      <a:endParaRPr lang="nl-NL" sz="1100" b="1" dirty="0">
                        <a:solidFill>
                          <a:srgbClr val="00B050"/>
                        </a:solidFill>
                      </a:endParaRPr>
                    </a:p>
                    <a:p>
                      <a:pPr marL="171450" indent="-171450">
                        <a:buFont typeface="Arial" panose="020B0604020202020204" pitchFamily="34" charset="0"/>
                        <a:buChar char="•"/>
                      </a:pPr>
                      <a:endParaRPr lang="nl-NL" sz="800" b="1" dirty="0">
                        <a:solidFill>
                          <a:srgbClr val="FF0000"/>
                        </a:solidFill>
                      </a:endParaRPr>
                    </a:p>
                    <a:p>
                      <a:pPr marL="171450" indent="-171450">
                        <a:buFont typeface="Arial" panose="020B0604020202020204" pitchFamily="34" charset="0"/>
                        <a:buChar char="•"/>
                      </a:pPr>
                      <a:endParaRPr lang="nl-NL" sz="800" b="1" dirty="0">
                        <a:solidFill>
                          <a:srgbClr val="FF0000"/>
                        </a:solidFill>
                      </a:endParaRPr>
                    </a:p>
                    <a:p>
                      <a:pPr marL="0" indent="0">
                        <a:buFont typeface="Arial" panose="020B0604020202020204" pitchFamily="34" charset="0"/>
                        <a:buNone/>
                      </a:pPr>
                      <a:endParaRPr lang="nl-NL" sz="105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8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Verzorging van paarden, kippen, konijnen en cavia’s.</a:t>
                      </a:r>
                    </a:p>
                    <a:p>
                      <a:pPr marL="171450" indent="-171450">
                        <a:buFont typeface="Arial" panose="020B0604020202020204" pitchFamily="34" charset="0"/>
                        <a:buChar char="•"/>
                      </a:pPr>
                      <a:endParaRPr lang="nl-NL"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29342761"/>
                  </a:ext>
                </a:extLst>
              </a:tr>
              <a:tr h="842335">
                <a:tc>
                  <a:txBody>
                    <a:bodyPr/>
                    <a:lstStyle/>
                    <a:p>
                      <a:r>
                        <a:rPr lang="nl-NL" sz="1200" dirty="0">
                          <a:solidFill>
                            <a:sysClr val="windowText" lastClr="000000"/>
                          </a:solidFill>
                        </a:rPr>
                        <a:t>Leren</a:t>
                      </a:r>
                      <a:endParaRPr lang="nl-NL" sz="1200" baseline="0" dirty="0">
                        <a:solidFill>
                          <a:sysClr val="windowText" lastClr="000000"/>
                        </a:solidFill>
                      </a:endParaRPr>
                    </a:p>
                    <a:p>
                      <a:endParaRPr lang="nl-NL" sz="1200" baseline="0" dirty="0">
                        <a:solidFill>
                          <a:sysClr val="windowText" lastClr="000000"/>
                        </a:solidFill>
                      </a:endParaRPr>
                    </a:p>
                    <a:p>
                      <a:endParaRPr lang="nl-NL" sz="1200" baseline="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chemeClr val="accent6">
                              <a:lumMod val="75000"/>
                            </a:schemeClr>
                          </a:solidFill>
                          <a:highlight>
                            <a:srgbClr val="FFFF00"/>
                          </a:highlight>
                          <a:hlinkClick r:id="rId14"/>
                        </a:rPr>
                        <a:t>Herstelacademie</a:t>
                      </a:r>
                      <a:r>
                        <a:rPr lang="nl-NL" sz="1050" b="1" dirty="0">
                          <a:solidFill>
                            <a:schemeClr val="accent6">
                              <a:lumMod val="75000"/>
                            </a:schemeClr>
                          </a:solidFill>
                        </a:rPr>
                        <a:t> *</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50" b="1" dirty="0">
                        <a:solidFill>
                          <a:schemeClr val="accent6">
                            <a:lumMod val="75000"/>
                          </a:schemeClr>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dirty="0">
                        <a:solidFill>
                          <a:schemeClr val="accent6">
                            <a:lumMod val="75000"/>
                          </a:schemeClr>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dirty="0">
                        <a:solidFill>
                          <a:srgbClr val="FFC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dirty="0">
                        <a:solidFill>
                          <a:srgbClr val="FFC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t>
                      </a:r>
                    </a:p>
                    <a:p>
                      <a:pPr marL="0" indent="0">
                        <a:buFont typeface="Arial" panose="020B0604020202020204" pitchFamily="34" charset="0"/>
                        <a:buNone/>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Door educatie en zelfhulp werken aan herstel en ontwikkelen krachten en talenten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17830936"/>
                  </a:ext>
                </a:extLst>
              </a:tr>
              <a:tr h="842335">
                <a:tc>
                  <a:txBody>
                    <a:bodyPr/>
                    <a:lstStyle/>
                    <a:p>
                      <a:r>
                        <a:rPr lang="nl-NL" sz="1200" dirty="0">
                          <a:solidFill>
                            <a:sysClr val="windowText" lastClr="000000"/>
                          </a:solidFill>
                        </a:rPr>
                        <a:t>Sport en vrije tijd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None/>
                      </a:pPr>
                      <a:endParaRPr lang="nl-NL" sz="1200" b="0" dirty="0">
                        <a:solidFill>
                          <a:schemeClr val="tx1"/>
                        </a:solidFill>
                      </a:endParaRPr>
                    </a:p>
                    <a:p>
                      <a:pPr marL="0" indent="0">
                        <a:buNone/>
                      </a:pPr>
                      <a:endParaRPr lang="nl-NL" sz="1200" b="0" dirty="0">
                        <a:solidFill>
                          <a:schemeClr val="tx1"/>
                        </a:solidFill>
                      </a:endParaRPr>
                    </a:p>
                    <a:p>
                      <a:pPr marL="0" indent="0">
                        <a:buNone/>
                      </a:pPr>
                      <a:endParaRPr lang="nl-NL" sz="1200" b="0" dirty="0">
                        <a:solidFill>
                          <a:schemeClr val="tx1"/>
                        </a:solidFill>
                      </a:endParaRPr>
                    </a:p>
                    <a:p>
                      <a:pPr marL="0" indent="0">
                        <a:buNone/>
                      </a:pPr>
                      <a:endParaRPr lang="nl-NL"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91396424"/>
                  </a:ext>
                </a:extLst>
              </a:tr>
            </a:tbl>
          </a:graphicData>
        </a:graphic>
      </p:graphicFrame>
      <p:sp>
        <p:nvSpPr>
          <p:cNvPr id="2" name="Tekstvak 1"/>
          <p:cNvSpPr txBox="1"/>
          <p:nvPr/>
        </p:nvSpPr>
        <p:spPr>
          <a:xfrm>
            <a:off x="193253" y="234370"/>
            <a:ext cx="4102184" cy="477054"/>
          </a:xfrm>
          <a:prstGeom prst="rect">
            <a:avLst/>
          </a:prstGeom>
          <a:noFill/>
        </p:spPr>
        <p:txBody>
          <a:bodyPr wrap="square" rtlCol="0">
            <a:spAutoFit/>
          </a:bodyPr>
          <a:lstStyle/>
          <a:p>
            <a:r>
              <a:rPr lang="nl-NL" sz="2400" b="1" dirty="0">
                <a:ln w="22225">
                  <a:solidFill>
                    <a:schemeClr val="accent2"/>
                  </a:solidFill>
                  <a:prstDash val="solid"/>
                </a:ln>
                <a:solidFill>
                  <a:schemeClr val="accent2">
                    <a:lumMod val="40000"/>
                    <a:lumOff val="60000"/>
                  </a:schemeClr>
                </a:solidFill>
              </a:rPr>
              <a:t>Gebied Beverwijk-Heemskerk</a:t>
            </a:r>
          </a:p>
        </p:txBody>
      </p:sp>
      <p:sp>
        <p:nvSpPr>
          <p:cNvPr id="6" name="Tijdelijke aanduiding voor inhoud 2"/>
          <p:cNvSpPr>
            <a:spLocks noGrp="1"/>
          </p:cNvSpPr>
          <p:nvPr>
            <p:ph idx="1"/>
          </p:nvPr>
        </p:nvSpPr>
        <p:spPr>
          <a:xfrm>
            <a:off x="5448672" y="147368"/>
            <a:ext cx="3597954" cy="864095"/>
          </a:xfrm>
        </p:spPr>
        <p:txBody>
          <a:bodyPr>
            <a:noAutofit/>
          </a:bodyPr>
          <a:lstStyle/>
          <a:p>
            <a:pPr marL="0" indent="0">
              <a:buNone/>
            </a:pPr>
            <a:r>
              <a:rPr lang="nl-NL" sz="1600" b="1" dirty="0"/>
              <a:t>Geclusterde thema’s</a:t>
            </a:r>
          </a:p>
          <a:p>
            <a:pPr marL="0" indent="0">
              <a:buNone/>
            </a:pPr>
            <a:r>
              <a:rPr lang="nl-NL" sz="1600" b="1" dirty="0"/>
              <a:t>in aanbod en aantal plekken</a:t>
            </a:r>
          </a:p>
          <a:p>
            <a:pPr marL="0" indent="0">
              <a:buNone/>
            </a:pPr>
            <a:endParaRPr lang="nl-NL" sz="1600" dirty="0"/>
          </a:p>
          <a:p>
            <a:pPr marL="0" indent="0">
              <a:buNone/>
            </a:pPr>
            <a:endParaRPr lang="nl-NL" sz="1600" dirty="0"/>
          </a:p>
        </p:txBody>
      </p:sp>
      <p:sp>
        <p:nvSpPr>
          <p:cNvPr id="5" name="Actieknop: Terug 4">
            <a:hlinkClick r:id="rId15" action="ppaction://hlinksldjump" highlightClick="1"/>
            <a:extLst>
              <a:ext uri="{FF2B5EF4-FFF2-40B4-BE49-F238E27FC236}">
                <a16:creationId xmlns:a16="http://schemas.microsoft.com/office/drawing/2014/main" id="{471B986E-1540-464A-B3FB-832454F5BEE9}"/>
              </a:ext>
            </a:extLst>
          </p:cNvPr>
          <p:cNvSpPr/>
          <p:nvPr/>
        </p:nvSpPr>
        <p:spPr>
          <a:xfrm>
            <a:off x="8040960" y="11369352"/>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9782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44133" y="303531"/>
            <a:ext cx="4248531" cy="461665"/>
          </a:xfrm>
          <a:prstGeom prst="rect">
            <a:avLst/>
          </a:prstGeom>
          <a:noFill/>
        </p:spPr>
        <p:txBody>
          <a:bodyPr wrap="square" rtlCol="0">
            <a:spAutoFit/>
          </a:bodyPr>
          <a:lstStyle/>
          <a:p>
            <a:r>
              <a:rPr lang="nl-NL" sz="2400" b="1" dirty="0">
                <a:ln w="22225">
                  <a:solidFill>
                    <a:schemeClr val="accent2"/>
                  </a:solidFill>
                  <a:prstDash val="solid"/>
                </a:ln>
                <a:solidFill>
                  <a:schemeClr val="accent2">
                    <a:lumMod val="40000"/>
                    <a:lumOff val="60000"/>
                  </a:schemeClr>
                </a:solidFill>
              </a:rPr>
              <a:t>Gebied Velsen IJmuiden </a:t>
            </a:r>
          </a:p>
        </p:txBody>
      </p:sp>
      <p:sp>
        <p:nvSpPr>
          <p:cNvPr id="6" name="Tijdelijke aanduiding voor inhoud 2"/>
          <p:cNvSpPr>
            <a:spLocks noGrp="1"/>
          </p:cNvSpPr>
          <p:nvPr>
            <p:ph idx="1"/>
          </p:nvPr>
        </p:nvSpPr>
        <p:spPr>
          <a:xfrm>
            <a:off x="5448672" y="110804"/>
            <a:ext cx="3168352" cy="655447"/>
          </a:xfrm>
        </p:spPr>
        <p:txBody>
          <a:bodyPr>
            <a:noAutofit/>
          </a:bodyPr>
          <a:lstStyle/>
          <a:p>
            <a:pPr marL="0" indent="0">
              <a:buNone/>
            </a:pPr>
            <a:r>
              <a:rPr lang="nl-NL" sz="1600" b="1" dirty="0"/>
              <a:t>Geclusterde thema’s</a:t>
            </a:r>
          </a:p>
          <a:p>
            <a:pPr marL="0" indent="0">
              <a:buNone/>
            </a:pPr>
            <a:r>
              <a:rPr lang="nl-NL" sz="1600" b="1" dirty="0"/>
              <a:t>in aanbod en aantal plekken</a:t>
            </a:r>
          </a:p>
          <a:p>
            <a:pPr marL="0" indent="0">
              <a:buNone/>
            </a:pPr>
            <a:endParaRPr lang="nl-NL" sz="1600" dirty="0"/>
          </a:p>
          <a:p>
            <a:pPr marL="0" indent="0">
              <a:buNone/>
            </a:pPr>
            <a:endParaRPr lang="nl-NL" sz="1600" dirty="0"/>
          </a:p>
        </p:txBody>
      </p:sp>
      <p:graphicFrame>
        <p:nvGraphicFramePr>
          <p:cNvPr id="23" name="Tabel 22">
            <a:extLst>
              <a:ext uri="{FF2B5EF4-FFF2-40B4-BE49-F238E27FC236}">
                <a16:creationId xmlns:a16="http://schemas.microsoft.com/office/drawing/2014/main" id="{5EB71601-B348-4061-9901-FBD8AAA23AAF}"/>
              </a:ext>
            </a:extLst>
          </p:cNvPr>
          <p:cNvGraphicFramePr>
            <a:graphicFrameLocks noGrp="1"/>
          </p:cNvGraphicFramePr>
          <p:nvPr>
            <p:extLst>
              <p:ext uri="{D42A27DB-BD31-4B8C-83A1-F6EECF244321}">
                <p14:modId xmlns:p14="http://schemas.microsoft.com/office/powerpoint/2010/main" val="1650209069"/>
              </p:ext>
            </p:extLst>
          </p:nvPr>
        </p:nvGraphicFramePr>
        <p:xfrm>
          <a:off x="842826" y="878444"/>
          <a:ext cx="8203801" cy="10934368"/>
        </p:xfrm>
        <a:graphic>
          <a:graphicData uri="http://schemas.openxmlformats.org/drawingml/2006/table">
            <a:tbl>
              <a:tblPr firstRow="1" bandRow="1">
                <a:tableStyleId>{5C22544A-7EE6-4342-B048-85BDC9FD1C3A}</a:tableStyleId>
              </a:tblPr>
              <a:tblGrid>
                <a:gridCol w="1320941">
                  <a:extLst>
                    <a:ext uri="{9D8B030D-6E8A-4147-A177-3AD203B41FA5}">
                      <a16:colId xmlns:a16="http://schemas.microsoft.com/office/drawing/2014/main" val="1229315406"/>
                    </a:ext>
                  </a:extLst>
                </a:gridCol>
                <a:gridCol w="2363789">
                  <a:extLst>
                    <a:ext uri="{9D8B030D-6E8A-4147-A177-3AD203B41FA5}">
                      <a16:colId xmlns:a16="http://schemas.microsoft.com/office/drawing/2014/main" val="2788670543"/>
                    </a:ext>
                  </a:extLst>
                </a:gridCol>
                <a:gridCol w="921116">
                  <a:extLst>
                    <a:ext uri="{9D8B030D-6E8A-4147-A177-3AD203B41FA5}">
                      <a16:colId xmlns:a16="http://schemas.microsoft.com/office/drawing/2014/main" val="1980223493"/>
                    </a:ext>
                  </a:extLst>
                </a:gridCol>
                <a:gridCol w="3597955">
                  <a:extLst>
                    <a:ext uri="{9D8B030D-6E8A-4147-A177-3AD203B41FA5}">
                      <a16:colId xmlns:a16="http://schemas.microsoft.com/office/drawing/2014/main" val="2128121902"/>
                    </a:ext>
                  </a:extLst>
                </a:gridCol>
              </a:tblGrid>
              <a:tr h="2186012">
                <a:tc>
                  <a:txBody>
                    <a:bodyPr/>
                    <a:lstStyle/>
                    <a:p>
                      <a:pPr marL="0" indent="0">
                        <a:buNone/>
                      </a:pPr>
                      <a:r>
                        <a:rPr lang="nl-NL" sz="1200" dirty="0">
                          <a:solidFill>
                            <a:sysClr val="windowText" lastClr="000000"/>
                          </a:solidFill>
                        </a:rPr>
                        <a:t>Geclusterde thema’s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None/>
                      </a:pPr>
                      <a:r>
                        <a:rPr lang="nl-NL" sz="1200" b="1" dirty="0">
                          <a:solidFill>
                            <a:schemeClr val="tx1"/>
                          </a:solidFill>
                        </a:rPr>
                        <a:t>Aanbod</a:t>
                      </a:r>
                    </a:p>
                    <a:p>
                      <a:pPr marL="0" indent="0">
                        <a:buNone/>
                      </a:pPr>
                      <a:endParaRPr lang="nl-NL" sz="1200" b="1" dirty="0">
                        <a:solidFill>
                          <a:schemeClr val="tx1"/>
                        </a:solidFill>
                      </a:endParaRPr>
                    </a:p>
                    <a:p>
                      <a:pPr marL="171450" indent="-171450">
                        <a:buFont typeface="Arial" panose="020B0604020202020204" pitchFamily="34" charset="0"/>
                        <a:buChar char="•"/>
                      </a:pPr>
                      <a:r>
                        <a:rPr lang="nl-NL" sz="1000" b="0" i="0" dirty="0">
                          <a:solidFill>
                            <a:schemeClr val="tx1"/>
                          </a:solidFill>
                        </a:rPr>
                        <a:t>Geen beschikking nodig</a:t>
                      </a:r>
                    </a:p>
                    <a:p>
                      <a:pPr marL="171450" indent="-171450">
                        <a:buFont typeface="Arial" panose="020B0604020202020204" pitchFamily="34" charset="0"/>
                        <a:buChar char="•"/>
                      </a:pPr>
                      <a:endParaRPr lang="nl-NL" sz="1000" b="0" i="0" dirty="0">
                        <a:solidFill>
                          <a:schemeClr val="tx1"/>
                        </a:solidFill>
                      </a:endParaRPr>
                    </a:p>
                    <a:p>
                      <a:pPr marL="0" indent="0">
                        <a:buNone/>
                      </a:pPr>
                      <a:endParaRPr lang="nl-NL" sz="1000" b="0" dirty="0">
                        <a:solidFill>
                          <a:sysClr val="windowText" lastClr="000000"/>
                        </a:solidFill>
                      </a:endParaRPr>
                    </a:p>
                    <a:p>
                      <a:r>
                        <a:rPr lang="nl-NL" sz="1000" b="0" i="1" baseline="0" dirty="0">
                          <a:solidFill>
                            <a:srgbClr val="0070C0"/>
                          </a:solidFill>
                          <a:highlight>
                            <a:srgbClr val="FF0000"/>
                          </a:highlight>
                        </a:rPr>
                        <a:t>vanuit project </a:t>
                      </a:r>
                      <a:r>
                        <a:rPr lang="nl-NL" sz="1000" b="0" i="1" dirty="0">
                          <a:solidFill>
                            <a:srgbClr val="0070C0"/>
                          </a:solidFill>
                          <a:highlight>
                            <a:srgbClr val="FF0000"/>
                          </a:highlight>
                        </a:rPr>
                        <a:t>nog geen afspraken</a:t>
                      </a:r>
                    </a:p>
                    <a:p>
                      <a:r>
                        <a:rPr lang="nl-NL" sz="1000" b="0" i="1" baseline="0" dirty="0">
                          <a:solidFill>
                            <a:srgbClr val="0070C0"/>
                          </a:solidFill>
                          <a:highlight>
                            <a:srgbClr val="FFFF00"/>
                          </a:highlight>
                        </a:rPr>
                        <a:t>vrijwilligerswerkplek</a:t>
                      </a:r>
                      <a:endParaRPr lang="nl-NL" sz="1000" b="0" i="1" dirty="0">
                        <a:solidFill>
                          <a:srgbClr val="0070C0"/>
                        </a:solidFill>
                        <a:highlight>
                          <a:srgbClr val="FFFF00"/>
                        </a:highlight>
                      </a:endParaRPr>
                    </a:p>
                    <a:p>
                      <a:r>
                        <a:rPr lang="nl-NL" sz="1000" b="0" i="1" dirty="0">
                          <a:solidFill>
                            <a:srgbClr val="0070C0"/>
                          </a:solidFill>
                          <a:highlight>
                            <a:srgbClr val="00FF00"/>
                          </a:highlight>
                        </a:rPr>
                        <a:t>loopt, laagdrempelig</a:t>
                      </a:r>
                    </a:p>
                    <a:p>
                      <a:r>
                        <a:rPr lang="nl-NL" sz="1000" b="0" i="1" dirty="0">
                          <a:solidFill>
                            <a:srgbClr val="0070C0"/>
                          </a:solidFill>
                          <a:highlight>
                            <a:srgbClr val="00FFFF"/>
                          </a:highlight>
                        </a:rPr>
                        <a:t>loopt, niet laagdrempelig</a:t>
                      </a:r>
                    </a:p>
                    <a:p>
                      <a:pPr marL="0" indent="0">
                        <a:buFont typeface="Arial" panose="020B0604020202020204" pitchFamily="34" charset="0"/>
                        <a:buNone/>
                      </a:pPr>
                      <a:endParaRPr lang="nl-NL" sz="1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nl-NL" sz="1200" dirty="0">
                          <a:solidFill>
                            <a:sysClr val="windowText" lastClr="000000"/>
                          </a:solidFill>
                        </a:rPr>
                        <a:t>Aantal</a:t>
                      </a:r>
                      <a:r>
                        <a:rPr lang="nl-NL" sz="1200" baseline="0" dirty="0">
                          <a:solidFill>
                            <a:sysClr val="windowText" lastClr="000000"/>
                          </a:solidFill>
                        </a:rPr>
                        <a:t> </a:t>
                      </a:r>
                      <a:r>
                        <a:rPr lang="nl-NL" sz="1200" baseline="0" dirty="0" err="1">
                          <a:solidFill>
                            <a:sysClr val="windowText" lastClr="000000"/>
                          </a:solidFill>
                        </a:rPr>
                        <a:t>laag-drempelige</a:t>
                      </a:r>
                      <a:r>
                        <a:rPr lang="nl-NL" sz="1200" baseline="0" dirty="0">
                          <a:solidFill>
                            <a:sysClr val="windowText" lastClr="000000"/>
                          </a:solidFill>
                        </a:rPr>
                        <a:t> plekken </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1200" dirty="0">
                          <a:solidFill>
                            <a:sysClr val="windowText" lastClr="000000"/>
                          </a:solidFill>
                        </a:rPr>
                        <a:t>Laagdrempelig aanbod en perspectief</a:t>
                      </a:r>
                      <a:r>
                        <a:rPr lang="nl-NL" sz="1200" baseline="0" dirty="0">
                          <a:solidFill>
                            <a:sysClr val="windowText" lastClr="000000"/>
                          </a:solidFill>
                        </a:rPr>
                        <a:t> in de activiteit</a:t>
                      </a:r>
                      <a:endParaRPr lang="nl-NL" sz="1200" b="0" i="1" kern="1200" baseline="0" dirty="0">
                        <a:solidFill>
                          <a:schemeClr val="tx1"/>
                        </a:solidFill>
                        <a:effectLst/>
                        <a:latin typeface="+mn-lt"/>
                        <a:ea typeface="+mn-ea"/>
                        <a:cs typeface="+mn-cs"/>
                      </a:endParaRPr>
                    </a:p>
                    <a:p>
                      <a:pPr marL="171450" indent="-171450">
                        <a:buFont typeface="Wingdings" panose="05000000000000000000" pitchFamily="2" charset="2"/>
                        <a:buChar char="Ø"/>
                      </a:pPr>
                      <a:r>
                        <a:rPr lang="nl-NL" sz="1050" b="0" i="1" kern="1200" dirty="0">
                          <a:solidFill>
                            <a:schemeClr val="tx1"/>
                          </a:solidFill>
                          <a:effectLst/>
                          <a:latin typeface="+mn-lt"/>
                          <a:ea typeface="+mn-ea"/>
                          <a:cs typeface="+mn-cs"/>
                        </a:rPr>
                        <a:t>Er zijn plekken</a:t>
                      </a:r>
                      <a:r>
                        <a:rPr lang="nl-NL" sz="1050" b="0" i="1" kern="1200" baseline="0" dirty="0">
                          <a:solidFill>
                            <a:schemeClr val="tx1"/>
                          </a:solidFill>
                          <a:effectLst/>
                          <a:latin typeface="+mn-lt"/>
                          <a:ea typeface="+mn-ea"/>
                          <a:cs typeface="+mn-cs"/>
                        </a:rPr>
                        <a:t> direct beschikbaar waar mensen terecht kunnen</a:t>
                      </a:r>
                    </a:p>
                    <a:p>
                      <a:pPr marL="171450" indent="-171450">
                        <a:buFont typeface="Wingdings" panose="05000000000000000000" pitchFamily="2" charset="2"/>
                        <a:buChar char="Ø"/>
                      </a:pPr>
                      <a:r>
                        <a:rPr lang="nl-NL" sz="1050" b="0" i="1" kern="1200" baseline="0" dirty="0">
                          <a:solidFill>
                            <a:schemeClr val="tx1"/>
                          </a:solidFill>
                          <a:effectLst/>
                          <a:latin typeface="+mn-lt"/>
                          <a:ea typeface="+mn-ea"/>
                          <a:cs typeface="+mn-cs"/>
                        </a:rPr>
                        <a:t>Het aanbod past in interessegebied (thema’s) cliënt</a:t>
                      </a:r>
                    </a:p>
                    <a:p>
                      <a:pPr marL="171450" indent="-171450">
                        <a:buFont typeface="Wingdings" panose="05000000000000000000" pitchFamily="2" charset="2"/>
                        <a:buChar char="Ø"/>
                      </a:pPr>
                      <a:r>
                        <a:rPr lang="nl-NL" sz="1050" b="0" i="1" kern="1200" baseline="0" dirty="0">
                          <a:solidFill>
                            <a:schemeClr val="tx1"/>
                          </a:solidFill>
                          <a:effectLst/>
                          <a:latin typeface="+mn-lt"/>
                          <a:ea typeface="+mn-ea"/>
                          <a:cs typeface="+mn-cs"/>
                        </a:rPr>
                        <a:t>De activiteit heeft in zichzelf betekenis (het is nodig, er wordt op gewacht) en is geïntegreerd onderdeel van het externe aanbod</a:t>
                      </a:r>
                    </a:p>
                    <a:p>
                      <a:pPr marL="171450" indent="-171450">
                        <a:buFont typeface="Wingdings" panose="05000000000000000000" pitchFamily="2" charset="2"/>
                        <a:buChar char="Ø"/>
                      </a:pPr>
                      <a:r>
                        <a:rPr lang="nl-NL" sz="1050" b="0" i="1" kern="1200" baseline="0" dirty="0">
                          <a:solidFill>
                            <a:schemeClr val="tx1"/>
                          </a:solidFill>
                          <a:effectLst/>
                          <a:latin typeface="+mn-lt"/>
                          <a:ea typeface="+mn-ea"/>
                          <a:cs typeface="+mn-cs"/>
                        </a:rPr>
                        <a:t>(Intensieve) Begeleiding sluit aan op behoeften voor-tijdens-na de activiteit (zowel RIBW als activeringspartner en passend in visie)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98893667"/>
                  </a:ext>
                </a:extLst>
              </a:tr>
              <a:tr h="1039570">
                <a:tc>
                  <a:txBody>
                    <a:bodyPr/>
                    <a:lstStyle/>
                    <a:p>
                      <a:r>
                        <a:rPr lang="nl-NL" sz="1200" dirty="0">
                          <a:solidFill>
                            <a:sysClr val="windowText" lastClr="000000"/>
                          </a:solidFill>
                        </a:rPr>
                        <a:t> Horeca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2"/>
                        </a:rPr>
                        <a:t>RIBW K/AM </a:t>
                      </a:r>
                      <a:r>
                        <a:rPr lang="nl-NL" sz="1050" b="0" dirty="0">
                          <a:solidFill>
                            <a:srgbClr val="00B050"/>
                          </a:solidFill>
                          <a:highlight>
                            <a:srgbClr val="00FF00"/>
                          </a:highlight>
                          <a:hlinkClick r:id="rId2"/>
                        </a:rPr>
                        <a:t>Eetcafé de </a:t>
                      </a:r>
                      <a:r>
                        <a:rPr lang="nl-NL" sz="1050" b="0" dirty="0" err="1">
                          <a:solidFill>
                            <a:srgbClr val="00B050"/>
                          </a:solidFill>
                          <a:highlight>
                            <a:srgbClr val="00FF00"/>
                          </a:highlight>
                          <a:hlinkClick r:id="rId2"/>
                        </a:rPr>
                        <a:t>Boshoek</a:t>
                      </a:r>
                      <a:r>
                        <a:rPr lang="nl-NL" sz="1050" b="0" dirty="0">
                          <a:solidFill>
                            <a:srgbClr val="00B050"/>
                          </a:solidFill>
                          <a:highlight>
                            <a:srgbClr val="00FF00"/>
                          </a:highlight>
                        </a:rPr>
                        <a:t> </a:t>
                      </a:r>
                      <a:r>
                        <a:rPr lang="nl-NL" sz="800" b="0" dirty="0">
                          <a:solidFill>
                            <a:schemeClr val="tx1"/>
                          </a:solidFill>
                        </a:rPr>
                        <a:t>(</a:t>
                      </a:r>
                      <a:r>
                        <a:rPr lang="nl-NL" sz="800" b="0" dirty="0" err="1">
                          <a:solidFill>
                            <a:schemeClr val="tx1"/>
                          </a:solidFill>
                        </a:rPr>
                        <a:t>ZonBastion</a:t>
                      </a:r>
                      <a:r>
                        <a:rPr lang="nl-NL" sz="800" b="0" dirty="0">
                          <a:solidFill>
                            <a:schemeClr val="tx1"/>
                          </a:solidFill>
                        </a:rPr>
                        <a:t> 5, Velserbroek)</a:t>
                      </a:r>
                      <a:endParaRPr lang="nl-NL" sz="1050" b="1" dirty="0">
                        <a:solidFill>
                          <a:srgbClr val="00B050"/>
                        </a:solidFill>
                        <a:highlight>
                          <a:srgbClr val="00FF00"/>
                        </a:highlight>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FF0000"/>
                          </a:highlight>
                          <a:hlinkClick r:id="rId3"/>
                        </a:rPr>
                        <a:t>SIG  </a:t>
                      </a:r>
                      <a:r>
                        <a:rPr lang="nl-NL" sz="1050" b="0" dirty="0">
                          <a:solidFill>
                            <a:srgbClr val="FF0000"/>
                          </a:solidFill>
                          <a:highlight>
                            <a:srgbClr val="FF0000"/>
                          </a:highlight>
                          <a:hlinkClick r:id="rId3"/>
                        </a:rPr>
                        <a:t>Stadskantoor Haarlem</a:t>
                      </a:r>
                      <a:endParaRPr lang="nl-NL" sz="1050" b="1" baseline="0" dirty="0">
                        <a:solidFill>
                          <a:srgbClr val="FF0000"/>
                        </a:solidFill>
                        <a:highlight>
                          <a:srgbClr val="FF0000"/>
                        </a:highlight>
                      </a:endParaRPr>
                    </a:p>
                    <a:p>
                      <a:pPr marL="171450" indent="-171450">
                        <a:buFont typeface="Arial" panose="020B0604020202020204" pitchFamily="34" charset="0"/>
                        <a:buChar char="•"/>
                      </a:pPr>
                      <a:r>
                        <a:rPr lang="nl-NL" sz="1050" b="1" dirty="0">
                          <a:solidFill>
                            <a:srgbClr val="FF0000"/>
                          </a:solidFill>
                          <a:highlight>
                            <a:srgbClr val="FF0000"/>
                          </a:highlight>
                          <a:hlinkClick r:id="rId4"/>
                        </a:rPr>
                        <a:t>SIG </a:t>
                      </a:r>
                      <a:r>
                        <a:rPr lang="nl-NL" sz="1050" b="0" dirty="0">
                          <a:solidFill>
                            <a:srgbClr val="FF0000"/>
                          </a:solidFill>
                          <a:highlight>
                            <a:srgbClr val="FF0000"/>
                          </a:highlight>
                          <a:hlinkClick r:id="rId4"/>
                        </a:rPr>
                        <a:t> Dagcentrum de Schans</a:t>
                      </a:r>
                      <a:r>
                        <a:rPr lang="nl-NL" sz="1050" b="0" dirty="0">
                          <a:solidFill>
                            <a:srgbClr val="FF0000"/>
                          </a:solidFill>
                          <a:highlight>
                            <a:srgbClr val="FF0000"/>
                          </a:highlight>
                        </a:rPr>
                        <a:t>  </a:t>
                      </a:r>
                      <a:r>
                        <a:rPr lang="nl-NL" sz="800" b="0" dirty="0">
                          <a:solidFill>
                            <a:schemeClr val="tx1"/>
                          </a:solidFill>
                        </a:rPr>
                        <a:t>(Schans 1, Beverwijk)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200" dirty="0">
                          <a:solidFill>
                            <a:sysClr val="windowText" lastClr="000000"/>
                          </a:solidFill>
                        </a:rPr>
                        <a:t>.</a:t>
                      </a:r>
                    </a:p>
                    <a:p>
                      <a:pPr marL="171450" indent="-171450">
                        <a:buFont typeface="Arial" panose="020B0604020202020204" pitchFamily="34" charset="0"/>
                        <a:buChar char="•"/>
                      </a:pPr>
                      <a:r>
                        <a:rPr lang="nl-NL" sz="1200" dirty="0">
                          <a:solidFill>
                            <a:sysClr val="windowText" lastClr="000000"/>
                          </a:solidFill>
                        </a:rPr>
                        <a:t>.</a:t>
                      </a:r>
                    </a:p>
                    <a:p>
                      <a:pPr marL="171450" indent="-171450">
                        <a:buFont typeface="Arial" panose="020B0604020202020204" pitchFamily="34" charset="0"/>
                        <a:buChar char="•"/>
                      </a:pPr>
                      <a:r>
                        <a:rPr lang="nl-NL" sz="12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Meedraaien in de voorbereiding van het diner en eten</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Koffie en thee serveren</a:t>
                      </a:r>
                    </a:p>
                    <a:p>
                      <a:pPr marL="171450" indent="-171450">
                        <a:buFont typeface="Arial" panose="020B0604020202020204" pitchFamily="34" charset="0"/>
                        <a:buChar char="•"/>
                      </a:pPr>
                      <a:r>
                        <a:rPr lang="nl-NL" sz="1050" dirty="0">
                          <a:solidFill>
                            <a:sysClr val="windowText" lastClr="000000"/>
                          </a:solidFill>
                        </a:rPr>
                        <a:t>Ambachtelijke bakkerij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87818461"/>
                  </a:ext>
                </a:extLst>
              </a:tr>
              <a:tr h="1428194">
                <a:tc>
                  <a:txBody>
                    <a:bodyPr/>
                    <a:lstStyle/>
                    <a:p>
                      <a:r>
                        <a:rPr lang="nl-NL" sz="1200" dirty="0">
                          <a:solidFill>
                            <a:sysClr val="windowText" lastClr="000000"/>
                          </a:solidFill>
                        </a:rPr>
                        <a:t>Dienstverlening</a:t>
                      </a:r>
                    </a:p>
                    <a:p>
                      <a:r>
                        <a:rPr lang="nl-NL" sz="1200" dirty="0">
                          <a:solidFill>
                            <a:sysClr val="windowText" lastClr="000000"/>
                          </a:solidFill>
                        </a:rPr>
                        <a:t>(receptie, administratie, verkoop)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FF0000"/>
                          </a:highlight>
                          <a:hlinkClick r:id="rId5"/>
                        </a:rPr>
                        <a:t>SIG </a:t>
                      </a:r>
                      <a:r>
                        <a:rPr lang="nl-NL" sz="1050" b="0" dirty="0">
                          <a:solidFill>
                            <a:srgbClr val="FF0000"/>
                          </a:solidFill>
                          <a:highlight>
                            <a:srgbClr val="FF0000"/>
                          </a:highlight>
                          <a:hlinkClick r:id="rId5"/>
                        </a:rPr>
                        <a:t>Buurtwinkel </a:t>
                      </a:r>
                      <a:r>
                        <a:rPr lang="nl-NL" sz="800" b="0" dirty="0">
                          <a:solidFill>
                            <a:srgbClr val="FF0000"/>
                          </a:solidFill>
                        </a:rPr>
                        <a:t>(</a:t>
                      </a:r>
                      <a:r>
                        <a:rPr lang="nl-NL" sz="800" b="0" dirty="0" err="1">
                          <a:solidFill>
                            <a:srgbClr val="FF0000"/>
                          </a:solidFill>
                        </a:rPr>
                        <a:t>gen.Spoorln</a:t>
                      </a:r>
                      <a:r>
                        <a:rPr lang="nl-NL" sz="800" b="0" dirty="0">
                          <a:solidFill>
                            <a:srgbClr val="FF0000"/>
                          </a:solidFill>
                        </a:rPr>
                        <a:t> 140, Haarlem, Schans 1, Beverwijk)</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FF0000"/>
                          </a:highlight>
                          <a:hlinkClick r:id="rId6"/>
                        </a:rPr>
                        <a:t>SIG </a:t>
                      </a:r>
                      <a:r>
                        <a:rPr lang="nl-NL" sz="1050" b="0" dirty="0">
                          <a:solidFill>
                            <a:srgbClr val="FF0000"/>
                          </a:solidFill>
                          <a:highlight>
                            <a:srgbClr val="FF0000"/>
                          </a:highlight>
                          <a:hlinkClick r:id="rId6"/>
                        </a:rPr>
                        <a:t>Winkel </a:t>
                      </a:r>
                      <a:r>
                        <a:rPr lang="nl-NL" sz="1050" b="0" dirty="0" err="1">
                          <a:solidFill>
                            <a:srgbClr val="FF0000"/>
                          </a:solidFill>
                          <a:highlight>
                            <a:srgbClr val="FF0000"/>
                          </a:highlight>
                          <a:hlinkClick r:id="rId6"/>
                        </a:rPr>
                        <a:t>Velserduin</a:t>
                      </a:r>
                      <a:r>
                        <a:rPr lang="nl-NL" sz="1050" b="0" dirty="0">
                          <a:solidFill>
                            <a:srgbClr val="FF0000"/>
                          </a:solidFill>
                          <a:highlight>
                            <a:srgbClr val="FF0000"/>
                          </a:highlight>
                          <a:hlinkClick r:id="rId6"/>
                        </a:rPr>
                        <a:t> </a:t>
                      </a:r>
                      <a:r>
                        <a:rPr lang="nl-NL" sz="800" b="0" dirty="0">
                          <a:solidFill>
                            <a:srgbClr val="FF0000"/>
                          </a:solidFill>
                        </a:rPr>
                        <a:t>(Scheldestraat, </a:t>
                      </a:r>
                      <a:r>
                        <a:rPr lang="nl-NL" sz="800" b="0" dirty="0" err="1">
                          <a:solidFill>
                            <a:srgbClr val="FF0000"/>
                          </a:solidFill>
                        </a:rPr>
                        <a:t>Ijmuiden</a:t>
                      </a:r>
                      <a:r>
                        <a:rPr lang="nl-NL" sz="800" b="0" dirty="0">
                          <a:solidFill>
                            <a:srgbClr val="FF0000"/>
                          </a:solidFill>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FF0000"/>
                          </a:highlight>
                          <a:hlinkClick r:id="rId7"/>
                        </a:rPr>
                        <a:t>SIG </a:t>
                      </a:r>
                      <a:r>
                        <a:rPr lang="nl-NL" sz="1050" b="0" dirty="0">
                          <a:solidFill>
                            <a:srgbClr val="FF0000"/>
                          </a:solidFill>
                          <a:highlight>
                            <a:srgbClr val="FF0000"/>
                          </a:highlight>
                          <a:hlinkClick r:id="rId7"/>
                        </a:rPr>
                        <a:t>Winkel </a:t>
                      </a:r>
                      <a:r>
                        <a:rPr lang="nl-NL" sz="1050" b="0" dirty="0" err="1">
                          <a:solidFill>
                            <a:srgbClr val="FF0000"/>
                          </a:solidFill>
                          <a:highlight>
                            <a:srgbClr val="FF0000"/>
                          </a:highlight>
                          <a:hlinkClick r:id="rId7"/>
                        </a:rPr>
                        <a:t>Schoterhof</a:t>
                      </a:r>
                      <a:r>
                        <a:rPr lang="nl-NL" sz="1050" b="0" dirty="0">
                          <a:solidFill>
                            <a:srgbClr val="FF0000"/>
                          </a:solidFill>
                          <a:highlight>
                            <a:srgbClr val="FF0000"/>
                          </a:highlight>
                          <a:hlinkClick r:id="rId7"/>
                        </a:rPr>
                        <a:t> </a:t>
                      </a:r>
                      <a:r>
                        <a:rPr lang="nl-NL" sz="1050" b="0" dirty="0">
                          <a:solidFill>
                            <a:srgbClr val="FF0000"/>
                          </a:solidFill>
                        </a:rPr>
                        <a:t>(</a:t>
                      </a:r>
                      <a:r>
                        <a:rPr lang="nl-NL" sz="800" b="0" dirty="0">
                          <a:solidFill>
                            <a:srgbClr val="FF0000"/>
                          </a:solidFill>
                        </a:rPr>
                        <a:t>Plesmanplein, Haarlem)</a:t>
                      </a:r>
                      <a:endParaRPr lang="nl-NL" sz="1200" b="0" dirty="0">
                        <a:solidFill>
                          <a:schemeClr val="tx1"/>
                        </a:solidFill>
                      </a:endParaRPr>
                    </a:p>
                    <a:p>
                      <a:pPr marL="0" indent="0">
                        <a:buNone/>
                      </a:pPr>
                      <a:endParaRPr lang="nl-NL"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200" dirty="0">
                          <a:solidFill>
                            <a:sysClr val="windowText" lastClr="000000"/>
                          </a:solidFill>
                        </a:rPr>
                        <a:t>.</a:t>
                      </a:r>
                    </a:p>
                    <a:p>
                      <a:pPr marL="171450" indent="-171450">
                        <a:buFont typeface="Arial" panose="020B0604020202020204" pitchFamily="34" charset="0"/>
                        <a:buChar char="•"/>
                      </a:pPr>
                      <a:r>
                        <a:rPr lang="nl-NL" sz="1200" dirty="0">
                          <a:solidFill>
                            <a:sysClr val="windowText" lastClr="000000"/>
                          </a:solidFill>
                        </a:rPr>
                        <a:t>.</a:t>
                      </a:r>
                    </a:p>
                    <a:p>
                      <a:pPr marL="171450" indent="-171450">
                        <a:buFont typeface="Arial" panose="020B0604020202020204" pitchFamily="34" charset="0"/>
                        <a:buChar char="•"/>
                      </a:pPr>
                      <a:endParaRPr lang="nl-NL" sz="1200" dirty="0">
                        <a:solidFill>
                          <a:sysClr val="windowText" lastClr="000000"/>
                        </a:solidFill>
                      </a:endParaRPr>
                    </a:p>
                    <a:p>
                      <a:pPr marL="171450" indent="-171450">
                        <a:buFont typeface="Arial" panose="020B0604020202020204" pitchFamily="34" charset="0"/>
                        <a:buChar char="•"/>
                      </a:pPr>
                      <a:r>
                        <a:rPr lang="nl-NL" sz="1200" dirty="0">
                          <a:solidFill>
                            <a:sysClr val="windowText" lastClr="000000"/>
                          </a:solidFill>
                        </a:rPr>
                        <a:t>.</a:t>
                      </a:r>
                    </a:p>
                    <a:p>
                      <a:pPr marL="0" indent="0">
                        <a:buFont typeface="Arial" panose="020B0604020202020204" pitchFamily="34" charset="0"/>
                        <a:buNone/>
                      </a:pP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Receptie, winkel, administratie</a:t>
                      </a:r>
                    </a:p>
                    <a:p>
                      <a:pPr marL="171450" indent="-171450">
                        <a:buFont typeface="Arial" panose="020B0604020202020204" pitchFamily="34" charset="0"/>
                        <a:buChar char="•"/>
                      </a:pPr>
                      <a:r>
                        <a:rPr lang="nl-NL" sz="1050" dirty="0">
                          <a:solidFill>
                            <a:sysClr val="windowText" lastClr="000000"/>
                          </a:solidFill>
                        </a:rPr>
                        <a:t>Alle winkelwerkzaamheden in winkel verpleeghuis</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Alle winkelwerkzaamheden in winkel verzorgingshuis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03209212"/>
                  </a:ext>
                </a:extLst>
              </a:tr>
              <a:tr h="1884828">
                <a:tc>
                  <a:txBody>
                    <a:bodyPr/>
                    <a:lstStyle/>
                    <a:p>
                      <a:r>
                        <a:rPr lang="nl-NL" sz="1200" dirty="0">
                          <a:solidFill>
                            <a:sysClr val="windowText" lastClr="000000"/>
                          </a:solidFill>
                        </a:rPr>
                        <a:t>Groen en Doen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8"/>
                        </a:rPr>
                        <a:t>RIBW K/AM </a:t>
                      </a:r>
                      <a:r>
                        <a:rPr lang="nl-NL" sz="1050" b="0" dirty="0">
                          <a:solidFill>
                            <a:srgbClr val="00B050"/>
                          </a:solidFill>
                          <a:highlight>
                            <a:srgbClr val="00FF00"/>
                          </a:highlight>
                          <a:hlinkClick r:id="rId8"/>
                        </a:rPr>
                        <a:t>Groen</a:t>
                      </a:r>
                      <a:r>
                        <a:rPr lang="nl-NL" sz="1050" b="0" baseline="0" dirty="0">
                          <a:solidFill>
                            <a:srgbClr val="00B050"/>
                          </a:solidFill>
                          <a:highlight>
                            <a:srgbClr val="00FF00"/>
                          </a:highlight>
                          <a:hlinkClick r:id="rId8"/>
                        </a:rPr>
                        <a:t> en Doen</a:t>
                      </a:r>
                      <a:r>
                        <a:rPr lang="nl-NL" sz="1050" b="0" baseline="0" dirty="0">
                          <a:solidFill>
                            <a:srgbClr val="00B050"/>
                          </a:solidFill>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baseline="0" dirty="0">
                          <a:solidFill>
                            <a:srgbClr val="00B050"/>
                          </a:solidFill>
                          <a:highlight>
                            <a:srgbClr val="00FF00"/>
                          </a:highlight>
                          <a:hlinkClick r:id="rId9"/>
                        </a:rPr>
                        <a:t>Landzijde</a:t>
                      </a:r>
                      <a:r>
                        <a:rPr lang="nl-NL" sz="1050" b="0" baseline="0" dirty="0">
                          <a:solidFill>
                            <a:srgbClr val="00B050"/>
                          </a:solidFill>
                          <a:highlight>
                            <a:srgbClr val="00FF00"/>
                          </a:highlight>
                        </a:rPr>
                        <a:t> de Groeierij </a:t>
                      </a:r>
                      <a:r>
                        <a:rPr lang="nl-NL" sz="800" b="0" baseline="0" dirty="0">
                          <a:solidFill>
                            <a:srgbClr val="00B050"/>
                          </a:solidFill>
                        </a:rPr>
                        <a:t>(Noorderweg, Beverwijk)</a:t>
                      </a:r>
                      <a:endParaRPr lang="nl-NL" sz="1050" b="0" baseline="0" dirty="0">
                        <a:solidFill>
                          <a:srgbClr val="00B050"/>
                        </a:solidFill>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50" b="0" baseline="0" dirty="0">
                        <a:solidFill>
                          <a:srgbClr val="FF0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baseline="0" dirty="0">
                          <a:solidFill>
                            <a:srgbClr val="00B050"/>
                          </a:solidFill>
                          <a:highlight>
                            <a:srgbClr val="00FF00"/>
                          </a:highlight>
                          <a:hlinkClick r:id="rId10"/>
                        </a:rPr>
                        <a:t>Actief Talent </a:t>
                      </a:r>
                      <a:r>
                        <a:rPr lang="nl-NL" sz="800" b="0" baseline="0" dirty="0">
                          <a:solidFill>
                            <a:srgbClr val="00B050"/>
                          </a:solidFill>
                        </a:rPr>
                        <a:t>(</a:t>
                      </a:r>
                      <a:r>
                        <a:rPr lang="nl-NL" sz="800" b="0" baseline="0" dirty="0" err="1">
                          <a:solidFill>
                            <a:srgbClr val="00B050"/>
                          </a:solidFill>
                        </a:rPr>
                        <a:t>Crucqiuisweg</a:t>
                      </a:r>
                      <a:r>
                        <a:rPr lang="nl-NL" sz="800" b="0" baseline="0" dirty="0">
                          <a:solidFill>
                            <a:srgbClr val="00B050"/>
                          </a:solidFill>
                        </a:rPr>
                        <a:t> Velsen)</a:t>
                      </a:r>
                      <a:endParaRPr lang="nl-NL" sz="1050" b="1" baseline="0" dirty="0">
                        <a:solidFill>
                          <a:srgbClr val="00B05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b="1" baseline="0" dirty="0">
                        <a:solidFill>
                          <a:srgbClr val="FFC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baseline="0" dirty="0">
                          <a:solidFill>
                            <a:srgbClr val="FF0000"/>
                          </a:solidFill>
                          <a:highlight>
                            <a:srgbClr val="00FF00"/>
                          </a:highlight>
                          <a:hlinkClick r:id="rId11"/>
                        </a:rPr>
                        <a:t>St. De </a:t>
                      </a:r>
                      <a:r>
                        <a:rPr lang="nl-NL" sz="1050" b="1" baseline="0" dirty="0" err="1">
                          <a:solidFill>
                            <a:srgbClr val="FF0000"/>
                          </a:solidFill>
                          <a:highlight>
                            <a:srgbClr val="00FF00"/>
                          </a:highlight>
                          <a:hlinkClick r:id="rId11"/>
                        </a:rPr>
                        <a:t>Waerden</a:t>
                      </a:r>
                      <a:r>
                        <a:rPr lang="nl-NL" sz="1050" b="1" baseline="0" dirty="0">
                          <a:solidFill>
                            <a:srgbClr val="FF0000"/>
                          </a:solidFill>
                          <a:highlight>
                            <a:srgbClr val="00FF00"/>
                          </a:highlight>
                          <a:hlinkClick r:id="rId11"/>
                        </a:rPr>
                        <a:t> </a:t>
                      </a:r>
                      <a:r>
                        <a:rPr lang="nl-NL" sz="1050" b="0" baseline="0" dirty="0">
                          <a:solidFill>
                            <a:srgbClr val="FF0000"/>
                          </a:solidFill>
                          <a:highlight>
                            <a:srgbClr val="00FF00"/>
                          </a:highlight>
                          <a:hlinkClick r:id="rId11"/>
                        </a:rPr>
                        <a:t>De Smikkeltuin </a:t>
                      </a:r>
                      <a:r>
                        <a:rPr lang="nl-NL" sz="800" b="0" baseline="0" dirty="0">
                          <a:solidFill>
                            <a:srgbClr val="00B050"/>
                          </a:solidFill>
                        </a:rPr>
                        <a:t>(Spekkenwegje, Santpoort-</a:t>
                      </a:r>
                      <a:r>
                        <a:rPr lang="nl-NL" sz="800" b="0" baseline="0" dirty="0" err="1">
                          <a:solidFill>
                            <a:srgbClr val="00B050"/>
                          </a:solidFill>
                        </a:rPr>
                        <a:t>Nrd</a:t>
                      </a:r>
                      <a:r>
                        <a:rPr lang="nl-NL" sz="800" b="0" baseline="0" dirty="0">
                          <a:solidFill>
                            <a:srgbClr val="00B050"/>
                          </a:solidFill>
                        </a:rPr>
                        <a:t>)</a:t>
                      </a:r>
                      <a:endParaRPr lang="nl-NL" sz="1050" b="0" baseline="0" dirty="0">
                        <a:solidFill>
                          <a:srgbClr val="00B050"/>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12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10</a:t>
                      </a:r>
                    </a:p>
                    <a:p>
                      <a:pPr marL="171450" indent="-171450">
                        <a:buFont typeface="Arial" panose="020B0604020202020204" pitchFamily="34" charset="0"/>
                        <a:buChar char="•"/>
                      </a:pPr>
                      <a:r>
                        <a:rPr lang="nl-NL" sz="1050" dirty="0">
                          <a:solidFill>
                            <a:sysClr val="windowText" lastClr="000000"/>
                          </a:solidFill>
                        </a:rPr>
                        <a:t>.</a:t>
                      </a:r>
                    </a:p>
                    <a:p>
                      <a:pPr marL="0" indent="0">
                        <a:buFont typeface="Arial" panose="020B0604020202020204" pitchFamily="34" charset="0"/>
                        <a:buNone/>
                      </a:pPr>
                      <a:endParaRPr lang="nl-NL" sz="1050" dirty="0">
                        <a:solidFill>
                          <a:sysClr val="windowText" lastClr="000000"/>
                        </a:solidFill>
                      </a:endParaRPr>
                    </a:p>
                    <a:p>
                      <a:pPr marL="0" indent="0">
                        <a:buFont typeface="Arial" panose="020B0604020202020204" pitchFamily="34" charset="0"/>
                        <a:buNone/>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8</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0" baseline="0" dirty="0">
                          <a:solidFill>
                            <a:schemeClr val="tx1"/>
                          </a:solidFill>
                        </a:rPr>
                        <a:t>tuinonderhoud en klussen in de buurt</a:t>
                      </a:r>
                    </a:p>
                    <a:p>
                      <a:pPr marL="171450" indent="-171450">
                        <a:buFont typeface="Arial" panose="020B0604020202020204" pitchFamily="34" charset="0"/>
                        <a:buChar char="•"/>
                      </a:pPr>
                      <a:r>
                        <a:rPr lang="nl-NL" sz="1050" dirty="0">
                          <a:solidFill>
                            <a:sysClr val="windowText" lastClr="000000"/>
                          </a:solidFill>
                        </a:rPr>
                        <a:t>Diverse werkzaamheden in een agrarische omgeving, een zorgkwekerij waar biologische producten verbouwd en verkocht worden.</a:t>
                      </a:r>
                    </a:p>
                    <a:p>
                      <a:pPr marL="171450" indent="-171450">
                        <a:buFont typeface="Arial" panose="020B0604020202020204" pitchFamily="34" charset="0"/>
                        <a:buChar char="•"/>
                      </a:pPr>
                      <a:r>
                        <a:rPr lang="nl-NL" sz="1050" dirty="0">
                          <a:solidFill>
                            <a:sysClr val="windowText" lastClr="000000"/>
                          </a:solidFill>
                        </a:rPr>
                        <a:t>Groenonderhoud van 4 wijken in Beverwijk, werk voor particulieren.</a:t>
                      </a:r>
                    </a:p>
                    <a:p>
                      <a:pPr marL="171450" indent="-171450">
                        <a:buFont typeface="Arial" panose="020B0604020202020204" pitchFamily="34" charset="0"/>
                        <a:buChar char="•"/>
                      </a:pPr>
                      <a:r>
                        <a:rPr lang="nl-NL" sz="1050" dirty="0">
                          <a:solidFill>
                            <a:sysClr val="windowText" lastClr="000000"/>
                          </a:solidFill>
                        </a:rPr>
                        <a:t>Kweken en verkopen producten </a:t>
                      </a:r>
                    </a:p>
                    <a:p>
                      <a:pPr marL="171450" indent="-171450">
                        <a:buFont typeface="Arial" panose="020B0604020202020204" pitchFamily="34" charset="0"/>
                        <a:buChar char="•"/>
                      </a:pPr>
                      <a:endParaRPr lang="nl-NL"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497381"/>
                  </a:ext>
                </a:extLst>
              </a:tr>
              <a:tr h="1904259">
                <a:tc>
                  <a:txBody>
                    <a:bodyPr/>
                    <a:lstStyle/>
                    <a:p>
                      <a:r>
                        <a:rPr lang="nl-NL" sz="1200" dirty="0">
                          <a:solidFill>
                            <a:sysClr val="windowText" lastClr="000000"/>
                          </a:solidFill>
                        </a:rPr>
                        <a:t>Techniek en recycling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12"/>
                        </a:rPr>
                        <a:t>RIBW</a:t>
                      </a:r>
                      <a:r>
                        <a:rPr lang="nl-NL" sz="1050" b="1" dirty="0">
                          <a:solidFill>
                            <a:srgbClr val="00B050"/>
                          </a:solidFill>
                          <a:highlight>
                            <a:srgbClr val="00FF00"/>
                          </a:highlight>
                        </a:rPr>
                        <a:t> K/AM Fontein</a:t>
                      </a:r>
                      <a:r>
                        <a:rPr lang="nl-NL" sz="1050" b="1" dirty="0">
                          <a:solidFill>
                            <a:srgbClr val="00B050"/>
                          </a:solidFill>
                        </a:rPr>
                        <a:t>*</a:t>
                      </a:r>
                      <a:r>
                        <a:rPr lang="nl-NL" sz="1050" b="1" baseline="0" dirty="0">
                          <a:solidFill>
                            <a:srgbClr val="00B050"/>
                          </a:solidFill>
                        </a:rPr>
                        <a:t> </a:t>
                      </a:r>
                      <a:r>
                        <a:rPr lang="nl-NL" sz="800" b="0" dirty="0">
                          <a:solidFill>
                            <a:schemeClr val="tx1"/>
                          </a:solidFill>
                        </a:rPr>
                        <a:t>(Laan der Ned. 70C, Beverwijk)</a:t>
                      </a:r>
                      <a:endParaRPr lang="nl-NL" sz="1050" b="1" baseline="0" dirty="0">
                        <a:solidFill>
                          <a:srgbClr val="00B050"/>
                        </a:solidFill>
                      </a:endParaRPr>
                    </a:p>
                    <a:p>
                      <a:pPr marL="171450" indent="-171450">
                        <a:buFont typeface="Arial" panose="020B0604020202020204" pitchFamily="34" charset="0"/>
                        <a:buChar char="•"/>
                      </a:pPr>
                      <a:r>
                        <a:rPr lang="nl-NL" sz="1050" b="1" dirty="0">
                          <a:solidFill>
                            <a:srgbClr val="00B050"/>
                          </a:solidFill>
                          <a:highlight>
                            <a:srgbClr val="00FF00"/>
                          </a:highlight>
                          <a:hlinkClick r:id="rId10"/>
                        </a:rPr>
                        <a:t>Actief Talent </a:t>
                      </a:r>
                      <a:r>
                        <a:rPr lang="nl-NL" sz="800" b="1" dirty="0">
                          <a:solidFill>
                            <a:srgbClr val="00B050"/>
                          </a:solidFill>
                        </a:rPr>
                        <a:t>(</a:t>
                      </a:r>
                      <a:r>
                        <a:rPr lang="nl-NL" sz="800" b="1" dirty="0" err="1">
                          <a:solidFill>
                            <a:srgbClr val="00B050"/>
                          </a:solidFill>
                        </a:rPr>
                        <a:t>Crucquiusweg</a:t>
                      </a:r>
                      <a:r>
                        <a:rPr lang="nl-NL" sz="800" b="1" dirty="0">
                          <a:solidFill>
                            <a:srgbClr val="00B050"/>
                          </a:solidFill>
                        </a:rPr>
                        <a:t>, Velsen Noord)</a:t>
                      </a:r>
                      <a:endParaRPr lang="nl-NL" sz="1050" b="1" dirty="0">
                        <a:solidFill>
                          <a:srgbClr val="00B050"/>
                        </a:solidFill>
                      </a:endParaRPr>
                    </a:p>
                    <a:p>
                      <a:pPr marL="171450" indent="-171450">
                        <a:buFont typeface="Arial" panose="020B0604020202020204" pitchFamily="34" charset="0"/>
                        <a:buChar char="•"/>
                      </a:pPr>
                      <a:r>
                        <a:rPr lang="nl-NL" sz="1050" b="1" dirty="0">
                          <a:solidFill>
                            <a:srgbClr val="FF0000"/>
                          </a:solidFill>
                          <a:highlight>
                            <a:srgbClr val="FF0000"/>
                          </a:highlight>
                          <a:hlinkClick r:id="rId13"/>
                        </a:rPr>
                        <a:t>SIG </a:t>
                      </a:r>
                      <a:r>
                        <a:rPr lang="nl-NL" sz="1050" b="0" dirty="0">
                          <a:solidFill>
                            <a:srgbClr val="FF0000"/>
                          </a:solidFill>
                          <a:highlight>
                            <a:srgbClr val="FF0000"/>
                          </a:highlight>
                          <a:hlinkClick r:id="rId13"/>
                        </a:rPr>
                        <a:t>Vorm op Maat </a:t>
                      </a:r>
                      <a:r>
                        <a:rPr lang="nl-NL" sz="800" b="0" dirty="0">
                          <a:solidFill>
                            <a:srgbClr val="FF0000"/>
                          </a:solidFill>
                        </a:rPr>
                        <a:t>(</a:t>
                      </a:r>
                      <a:r>
                        <a:rPr lang="nl-NL" sz="800" b="0" dirty="0" err="1">
                          <a:solidFill>
                            <a:srgbClr val="FF0000"/>
                          </a:solidFill>
                        </a:rPr>
                        <a:t>Bloemendaalseweg</a:t>
                      </a:r>
                      <a:r>
                        <a:rPr lang="nl-NL" sz="800" b="0" dirty="0">
                          <a:solidFill>
                            <a:srgbClr val="FF0000"/>
                          </a:solidFill>
                        </a:rPr>
                        <a:t> Overveen)</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FF0000"/>
                          </a:highlight>
                          <a:hlinkClick r:id="rId4"/>
                        </a:rPr>
                        <a:t>SIG</a:t>
                      </a:r>
                      <a:r>
                        <a:rPr lang="nl-NL" sz="1050" b="0" dirty="0">
                          <a:solidFill>
                            <a:srgbClr val="FF0000"/>
                          </a:solidFill>
                          <a:highlight>
                            <a:srgbClr val="FF0000"/>
                          </a:highlight>
                        </a:rPr>
                        <a:t> Dagcentrum de Schans </a:t>
                      </a:r>
                      <a:r>
                        <a:rPr lang="nl-NL" sz="800" b="0" dirty="0">
                          <a:solidFill>
                            <a:srgbClr val="FF0000"/>
                          </a:solidFill>
                        </a:rPr>
                        <a:t>(Schans, Beverwijk)</a:t>
                      </a:r>
                      <a:endParaRPr lang="nl-NL" sz="1050" b="0" dirty="0">
                        <a:solidFill>
                          <a:srgbClr val="FF0000"/>
                        </a:solidFill>
                      </a:endParaRPr>
                    </a:p>
                    <a:p>
                      <a:pPr marL="0" indent="0">
                        <a:buFont typeface="Arial" panose="020B0604020202020204" pitchFamily="34" charset="0"/>
                        <a:buNone/>
                      </a:pPr>
                      <a:endParaRPr lang="nl-NL" sz="105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20</a:t>
                      </a:r>
                    </a:p>
                    <a:p>
                      <a:pPr marL="0" indent="0">
                        <a:buFont typeface="Arial" panose="020B0604020202020204" pitchFamily="34" charset="0"/>
                        <a:buNone/>
                      </a:pPr>
                      <a:endParaRPr lang="nl-NL" sz="12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1050" dirty="0">
                        <a:solidFill>
                          <a:sysClr val="windowText" lastClr="000000"/>
                        </a:solidFill>
                      </a:endParaRPr>
                    </a:p>
                    <a:p>
                      <a:pPr marL="0" indent="0">
                        <a:buFont typeface="Arial" panose="020B0604020202020204" pitchFamily="34" charset="0"/>
                        <a:buNone/>
                      </a:pPr>
                      <a:endParaRPr lang="nl-NL"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0" dirty="0">
                          <a:solidFill>
                            <a:schemeClr val="tx1"/>
                          </a:solidFill>
                        </a:rPr>
                        <a:t>Fietsenwerkplaats, productiewerk Noppes, houtwerkplaats,</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50" b="0" dirty="0">
                          <a:solidFill>
                            <a:schemeClr val="tx1"/>
                          </a:solidFill>
                        </a:rPr>
                        <a:t>      </a:t>
                      </a:r>
                      <a:r>
                        <a:rPr lang="nl-NL" sz="800" b="0" dirty="0">
                          <a:solidFill>
                            <a:schemeClr val="tx1"/>
                          </a:solidFill>
                        </a:rPr>
                        <a:t>keramiek</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0" dirty="0">
                          <a:solidFill>
                            <a:schemeClr val="tx1"/>
                          </a:solidFill>
                        </a:rPr>
                        <a:t>Houtbewerking, fietsreparatieplek, opruimen straatvuil</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0" dirty="0">
                          <a:solidFill>
                            <a:schemeClr val="tx1"/>
                          </a:solidFill>
                        </a:rPr>
                        <a:t>Grafisch centrum waar (drukwerk)opdrachten worden </a:t>
                      </a:r>
                      <a:r>
                        <a:rPr lang="nl-NL" sz="800" b="0" dirty="0">
                          <a:solidFill>
                            <a:schemeClr val="tx1"/>
                          </a:solidFill>
                        </a:rPr>
                        <a:t>verwerkt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Houtbewerking, glas in lood werkplaats, kaarsenmakerij, textielgroep, speelgoedwerkplaats, post sorteren, inpakwerk, schoonmaakwerk</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31128021"/>
                  </a:ext>
                </a:extLst>
              </a:tr>
              <a:tr h="967925">
                <a:tc>
                  <a:txBody>
                    <a:bodyPr/>
                    <a:lstStyle/>
                    <a:p>
                      <a:r>
                        <a:rPr lang="nl-NL" sz="1200" dirty="0">
                          <a:solidFill>
                            <a:sysClr val="windowText" lastClr="000000"/>
                          </a:solidFill>
                        </a:rPr>
                        <a:t>Zorgen voor</a:t>
                      </a:r>
                      <a:r>
                        <a:rPr lang="nl-NL" sz="1200" baseline="0" dirty="0">
                          <a:solidFill>
                            <a:sysClr val="windowText" lastClr="000000"/>
                          </a:solidFill>
                        </a:rPr>
                        <a:t> mens en dier</a:t>
                      </a:r>
                    </a:p>
                    <a:p>
                      <a:endParaRPr lang="nl-NL" sz="1200" baseline="0" dirty="0">
                        <a:solidFill>
                          <a:sysClr val="windowText" lastClr="000000"/>
                        </a:solidFill>
                      </a:endParaRPr>
                    </a:p>
                    <a:p>
                      <a:endParaRPr lang="nl-NL" sz="1200" baseline="0" dirty="0">
                        <a:solidFill>
                          <a:sysClr val="windowText" lastClr="000000"/>
                        </a:solidFill>
                      </a:endParaRPr>
                    </a:p>
                    <a:p>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200" dirty="0">
                        <a:solidFill>
                          <a:sysClr val="windowText" lastClr="000000"/>
                        </a:solidFill>
                      </a:endParaRPr>
                    </a:p>
                    <a:p>
                      <a:endParaRPr lang="nl-NL" sz="1200" dirty="0">
                        <a:solidFill>
                          <a:sysClr val="windowText" lastClr="000000"/>
                        </a:solidFill>
                      </a:endParaRPr>
                    </a:p>
                    <a:p>
                      <a:endParaRPr lang="nl-NL" sz="1200" dirty="0">
                        <a:solidFill>
                          <a:sysClr val="windowText" lastClr="000000"/>
                        </a:solidFill>
                      </a:endParaRPr>
                    </a:p>
                    <a:p>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29342761"/>
                  </a:ext>
                </a:extLst>
              </a:tr>
              <a:tr h="902729">
                <a:tc>
                  <a:txBody>
                    <a:bodyPr/>
                    <a:lstStyle/>
                    <a:p>
                      <a:r>
                        <a:rPr lang="nl-NL" sz="1200" dirty="0">
                          <a:solidFill>
                            <a:sysClr val="windowText" lastClr="000000"/>
                          </a:solidFill>
                        </a:rPr>
                        <a:t>Leren</a:t>
                      </a:r>
                      <a:endParaRPr lang="nl-NL" sz="1200" baseline="0" dirty="0">
                        <a:solidFill>
                          <a:sysClr val="windowText" lastClr="000000"/>
                        </a:solidFill>
                      </a:endParaRPr>
                    </a:p>
                    <a:p>
                      <a:endParaRPr lang="nl-NL" sz="1200" baseline="0" dirty="0">
                        <a:solidFill>
                          <a:sysClr val="windowText" lastClr="000000"/>
                        </a:solidFill>
                      </a:endParaRPr>
                    </a:p>
                    <a:p>
                      <a:endParaRPr lang="nl-NL" sz="1200" baseline="0" dirty="0">
                        <a:solidFill>
                          <a:sysClr val="windowText" lastClr="000000"/>
                        </a:solidFill>
                      </a:endParaRPr>
                    </a:p>
                    <a:p>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solidFill>
                            <a:schemeClr val="accent6">
                              <a:lumMod val="75000"/>
                            </a:schemeClr>
                          </a:solidFill>
                          <a:highlight>
                            <a:srgbClr val="FFFF00"/>
                          </a:highlight>
                          <a:hlinkClick r:id="rId14"/>
                        </a:rPr>
                        <a:t>Herstelacademie</a:t>
                      </a:r>
                      <a:r>
                        <a:rPr lang="nl-NL" sz="1200" dirty="0">
                          <a:solidFill>
                            <a:schemeClr val="accent6">
                              <a:lumMod val="75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2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Door educatie en zelfhulpwerken aan herstel en ontwikkelen krachten en talenten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17830936"/>
                  </a:ext>
                </a:extLst>
              </a:tr>
              <a:tr h="582936">
                <a:tc>
                  <a:txBody>
                    <a:bodyPr/>
                    <a:lstStyle/>
                    <a:p>
                      <a:r>
                        <a:rPr lang="nl-NL" sz="1200" dirty="0">
                          <a:solidFill>
                            <a:sysClr val="windowText" lastClr="000000"/>
                          </a:solidFill>
                        </a:rPr>
                        <a:t>Sport en vrije tijd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1" dirty="0">
                          <a:solidFill>
                            <a:srgbClr val="00B050"/>
                          </a:solidFill>
                          <a:highlight>
                            <a:srgbClr val="00FF00"/>
                          </a:highlight>
                          <a:hlinkClick r:id="rId15"/>
                        </a:rPr>
                        <a:t>St. Welzijn Kansen &amp; Zo </a:t>
                      </a:r>
                      <a:r>
                        <a:rPr lang="nl-NL" sz="800" b="1" dirty="0">
                          <a:solidFill>
                            <a:srgbClr val="00B050"/>
                          </a:solidFill>
                        </a:rPr>
                        <a:t>(Frans </a:t>
                      </a:r>
                      <a:r>
                        <a:rPr lang="nl-NL" sz="800" b="1" dirty="0" err="1">
                          <a:solidFill>
                            <a:srgbClr val="00B050"/>
                          </a:solidFill>
                        </a:rPr>
                        <a:t>Halsstraat</a:t>
                      </a:r>
                      <a:r>
                        <a:rPr lang="nl-NL" sz="800" b="1" dirty="0">
                          <a:solidFill>
                            <a:srgbClr val="00B050"/>
                          </a:solidFill>
                        </a:rPr>
                        <a:t>, </a:t>
                      </a:r>
                      <a:r>
                        <a:rPr lang="nl-NL" sz="800" b="1" dirty="0" err="1">
                          <a:solidFill>
                            <a:srgbClr val="00B050"/>
                          </a:solidFill>
                        </a:rPr>
                        <a:t>Ijmuiden</a:t>
                      </a:r>
                      <a:r>
                        <a:rPr lang="nl-NL" sz="800" b="1" dirty="0">
                          <a:solidFill>
                            <a:srgbClr val="00B050"/>
                          </a:solidFill>
                        </a:rPr>
                        <a:t>)</a:t>
                      </a:r>
                      <a:endParaRPr lang="nl-NL" sz="105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200" b="0" dirty="0">
                          <a:solidFill>
                            <a:schemeClr val="tx1"/>
                          </a:solidFill>
                        </a:rPr>
                        <a:t>Inloop, koken, mee-eten, wandelen, tekenen, schilderen, tai-</a:t>
                      </a:r>
                      <a:r>
                        <a:rPr lang="nl-NL" sz="1200" b="0" dirty="0" err="1">
                          <a:solidFill>
                            <a:schemeClr val="tx1"/>
                          </a:solidFill>
                        </a:rPr>
                        <a:t>chi</a:t>
                      </a:r>
                      <a:r>
                        <a:rPr lang="nl-NL" sz="1200" b="0" dirty="0">
                          <a:solidFill>
                            <a:schemeClr val="tx1"/>
                          </a:solidFill>
                        </a:rPr>
                        <a:t> etc. </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91396424"/>
                  </a:ext>
                </a:extLst>
              </a:tr>
            </a:tbl>
          </a:graphicData>
        </a:graphic>
      </p:graphicFrame>
      <p:sp>
        <p:nvSpPr>
          <p:cNvPr id="5" name="Actieknop: Terug 4">
            <a:hlinkClick r:id="rId16" action="ppaction://hlinksldjump" highlightClick="1"/>
            <a:extLst>
              <a:ext uri="{FF2B5EF4-FFF2-40B4-BE49-F238E27FC236}">
                <a16:creationId xmlns:a16="http://schemas.microsoft.com/office/drawing/2014/main" id="{9F573DAA-6C59-4C0A-B9D2-E6B6B4DCA9DC}"/>
              </a:ext>
            </a:extLst>
          </p:cNvPr>
          <p:cNvSpPr/>
          <p:nvPr/>
        </p:nvSpPr>
        <p:spPr>
          <a:xfrm>
            <a:off x="8398555" y="11657384"/>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8117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1706913154"/>
              </p:ext>
            </p:extLst>
          </p:nvPr>
        </p:nvGraphicFramePr>
        <p:xfrm>
          <a:off x="544133" y="712168"/>
          <a:ext cx="7702507" cy="11728296"/>
        </p:xfrm>
        <a:graphic>
          <a:graphicData uri="http://schemas.openxmlformats.org/drawingml/2006/table">
            <a:tbl>
              <a:tblPr firstRow="1" bandRow="1">
                <a:tableStyleId>{5C22544A-7EE6-4342-B048-85BDC9FD1C3A}</a:tableStyleId>
              </a:tblPr>
              <a:tblGrid>
                <a:gridCol w="1234554">
                  <a:extLst>
                    <a:ext uri="{9D8B030D-6E8A-4147-A177-3AD203B41FA5}">
                      <a16:colId xmlns:a16="http://schemas.microsoft.com/office/drawing/2014/main" val="1229315406"/>
                    </a:ext>
                  </a:extLst>
                </a:gridCol>
                <a:gridCol w="2149822">
                  <a:extLst>
                    <a:ext uri="{9D8B030D-6E8A-4147-A177-3AD203B41FA5}">
                      <a16:colId xmlns:a16="http://schemas.microsoft.com/office/drawing/2014/main" val="2788670543"/>
                    </a:ext>
                  </a:extLst>
                </a:gridCol>
                <a:gridCol w="920794">
                  <a:extLst>
                    <a:ext uri="{9D8B030D-6E8A-4147-A177-3AD203B41FA5}">
                      <a16:colId xmlns:a16="http://schemas.microsoft.com/office/drawing/2014/main" val="1980223493"/>
                    </a:ext>
                  </a:extLst>
                </a:gridCol>
                <a:gridCol w="3397337">
                  <a:extLst>
                    <a:ext uri="{9D8B030D-6E8A-4147-A177-3AD203B41FA5}">
                      <a16:colId xmlns:a16="http://schemas.microsoft.com/office/drawing/2014/main" val="2128121902"/>
                    </a:ext>
                  </a:extLst>
                </a:gridCol>
              </a:tblGrid>
              <a:tr h="1944216">
                <a:tc>
                  <a:txBody>
                    <a:bodyPr/>
                    <a:lstStyle/>
                    <a:p>
                      <a:pPr marL="0" indent="0">
                        <a:buNone/>
                      </a:pPr>
                      <a:r>
                        <a:rPr lang="nl-NL" sz="1200" dirty="0">
                          <a:solidFill>
                            <a:sysClr val="windowText" lastClr="000000"/>
                          </a:solidFill>
                        </a:rPr>
                        <a:t>Geclusterde thema’s</a:t>
                      </a:r>
                    </a:p>
                    <a:p>
                      <a:pPr marL="0" indent="0">
                        <a:buNone/>
                      </a:pPr>
                      <a:endParaRPr lang="nl-NL"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None/>
                      </a:pPr>
                      <a:r>
                        <a:rPr lang="nl-NL" sz="1200" b="1" dirty="0">
                          <a:solidFill>
                            <a:schemeClr val="tx1"/>
                          </a:solidFill>
                        </a:rPr>
                        <a:t>Aanbod</a:t>
                      </a:r>
                    </a:p>
                    <a:p>
                      <a:pPr marL="0" indent="0">
                        <a:buNone/>
                      </a:pPr>
                      <a:endParaRPr lang="nl-NL" sz="1200" b="1" dirty="0">
                        <a:solidFill>
                          <a:schemeClr val="tx1"/>
                        </a:solidFill>
                      </a:endParaRPr>
                    </a:p>
                    <a:p>
                      <a:pPr marL="0" indent="0">
                        <a:buFont typeface="Arial" panose="020B0604020202020204" pitchFamily="34" charset="0"/>
                        <a:buNone/>
                      </a:pPr>
                      <a:r>
                        <a:rPr lang="nl-NL" sz="1000" b="0" i="0" dirty="0">
                          <a:solidFill>
                            <a:schemeClr val="tx1"/>
                          </a:solidFill>
                        </a:rPr>
                        <a:t>*Geen beschikking voor dagbesteding nodig</a:t>
                      </a:r>
                    </a:p>
                    <a:p>
                      <a:pPr marL="0" indent="0">
                        <a:buFont typeface="Arial" panose="020B0604020202020204" pitchFamily="34" charset="0"/>
                        <a:buNone/>
                      </a:pPr>
                      <a:endParaRPr lang="nl-NL" sz="1000" b="0" i="0" dirty="0">
                        <a:solidFill>
                          <a:schemeClr val="tx1"/>
                        </a:solidFill>
                      </a:endParaRPr>
                    </a:p>
                    <a:p>
                      <a:r>
                        <a:rPr lang="nl-NL" sz="1000" b="0" i="1" baseline="0" dirty="0">
                          <a:solidFill>
                            <a:srgbClr val="0070C0"/>
                          </a:solidFill>
                          <a:highlight>
                            <a:srgbClr val="FF0000"/>
                          </a:highlight>
                        </a:rPr>
                        <a:t>vanuit project </a:t>
                      </a:r>
                      <a:r>
                        <a:rPr lang="nl-NL" sz="1000" b="0" i="1" dirty="0">
                          <a:solidFill>
                            <a:srgbClr val="0070C0"/>
                          </a:solidFill>
                          <a:highlight>
                            <a:srgbClr val="FF0000"/>
                          </a:highlight>
                        </a:rPr>
                        <a:t>nog geen contact</a:t>
                      </a:r>
                    </a:p>
                    <a:p>
                      <a:r>
                        <a:rPr lang="nl-NL" sz="1000" b="0" i="1" baseline="0" dirty="0">
                          <a:solidFill>
                            <a:srgbClr val="0070C0"/>
                          </a:solidFill>
                          <a:highlight>
                            <a:srgbClr val="FFFF00"/>
                          </a:highlight>
                        </a:rPr>
                        <a:t>vrijwilligerswerkplek</a:t>
                      </a:r>
                      <a:endParaRPr lang="nl-NL" sz="1000" b="0" i="1" dirty="0">
                        <a:solidFill>
                          <a:srgbClr val="0070C0"/>
                        </a:solidFill>
                        <a:highlight>
                          <a:srgbClr val="FFFF00"/>
                        </a:highlight>
                      </a:endParaRPr>
                    </a:p>
                    <a:p>
                      <a:r>
                        <a:rPr lang="nl-NL" sz="1000" b="0" i="1" dirty="0">
                          <a:solidFill>
                            <a:srgbClr val="0070C0"/>
                          </a:solidFill>
                          <a:highlight>
                            <a:srgbClr val="00FF00"/>
                          </a:highlight>
                        </a:rPr>
                        <a:t>loopt, laagdrempelig</a:t>
                      </a:r>
                    </a:p>
                    <a:p>
                      <a:r>
                        <a:rPr lang="nl-NL" sz="1000" b="0" i="1" dirty="0">
                          <a:solidFill>
                            <a:srgbClr val="0070C0"/>
                          </a:solidFill>
                          <a:highlight>
                            <a:srgbClr val="00FFFF"/>
                          </a:highlight>
                        </a:rPr>
                        <a:t>loopt, niet laagdrempelig</a:t>
                      </a:r>
                    </a:p>
                    <a:p>
                      <a:pPr marL="0" indent="0">
                        <a:buFont typeface="Arial" panose="020B0604020202020204" pitchFamily="34" charset="0"/>
                        <a:buNone/>
                      </a:pPr>
                      <a:endParaRPr lang="nl-NL" sz="1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nl-NL" sz="1200" dirty="0">
                          <a:solidFill>
                            <a:sysClr val="windowText" lastClr="000000"/>
                          </a:solidFill>
                        </a:rPr>
                        <a:t>Aantal</a:t>
                      </a:r>
                      <a:r>
                        <a:rPr lang="nl-NL" sz="1200" baseline="0" dirty="0">
                          <a:solidFill>
                            <a:sysClr val="windowText" lastClr="000000"/>
                          </a:solidFill>
                        </a:rPr>
                        <a:t> </a:t>
                      </a:r>
                      <a:r>
                        <a:rPr lang="nl-NL" sz="1200" baseline="0" dirty="0" err="1">
                          <a:solidFill>
                            <a:sysClr val="windowText" lastClr="000000"/>
                          </a:solidFill>
                        </a:rPr>
                        <a:t>laag-drempelige</a:t>
                      </a:r>
                      <a:r>
                        <a:rPr lang="nl-NL" sz="1200" baseline="0" dirty="0">
                          <a:solidFill>
                            <a:sysClr val="windowText" lastClr="000000"/>
                          </a:solidFill>
                        </a:rPr>
                        <a:t> plekken </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1200" dirty="0">
                          <a:solidFill>
                            <a:sysClr val="windowText" lastClr="000000"/>
                          </a:solidFill>
                        </a:rPr>
                        <a:t>Laagdrempelig aanbod en perspectief</a:t>
                      </a:r>
                      <a:r>
                        <a:rPr lang="nl-NL" sz="1200" baseline="0" dirty="0">
                          <a:solidFill>
                            <a:sysClr val="windowText" lastClr="000000"/>
                          </a:solidFill>
                        </a:rPr>
                        <a:t> in de activiteit</a:t>
                      </a:r>
                    </a:p>
                    <a:p>
                      <a:pPr marL="171450" indent="-171450">
                        <a:buFont typeface="Wingdings" panose="05000000000000000000" pitchFamily="2" charset="2"/>
                        <a:buChar char="Ø"/>
                      </a:pPr>
                      <a:r>
                        <a:rPr lang="nl-NL" sz="1050" b="0" i="1" kern="1200" dirty="0">
                          <a:solidFill>
                            <a:schemeClr val="tx1"/>
                          </a:solidFill>
                          <a:effectLst/>
                          <a:latin typeface="+mn-lt"/>
                          <a:ea typeface="+mn-ea"/>
                          <a:cs typeface="+mn-cs"/>
                        </a:rPr>
                        <a:t>Er zijn plekken</a:t>
                      </a:r>
                      <a:r>
                        <a:rPr lang="nl-NL" sz="1050" b="0" i="1" kern="1200" baseline="0" dirty="0">
                          <a:solidFill>
                            <a:schemeClr val="tx1"/>
                          </a:solidFill>
                          <a:effectLst/>
                          <a:latin typeface="+mn-lt"/>
                          <a:ea typeface="+mn-ea"/>
                          <a:cs typeface="+mn-cs"/>
                        </a:rPr>
                        <a:t> direct beschikbaar waar mensen terecht kunnen</a:t>
                      </a:r>
                    </a:p>
                    <a:p>
                      <a:pPr marL="171450" indent="-171450">
                        <a:buFont typeface="Wingdings" panose="05000000000000000000" pitchFamily="2" charset="2"/>
                        <a:buChar char="Ø"/>
                      </a:pPr>
                      <a:r>
                        <a:rPr lang="nl-NL" sz="1050" b="0" i="1" kern="1200" baseline="0" dirty="0">
                          <a:solidFill>
                            <a:schemeClr val="tx1"/>
                          </a:solidFill>
                          <a:effectLst/>
                          <a:latin typeface="+mn-lt"/>
                          <a:ea typeface="+mn-ea"/>
                          <a:cs typeface="+mn-cs"/>
                        </a:rPr>
                        <a:t>Het aanbod past in interessegebied (thema’s) cliënt</a:t>
                      </a:r>
                    </a:p>
                    <a:p>
                      <a:pPr marL="171450" indent="-171450">
                        <a:buFont typeface="Wingdings" panose="05000000000000000000" pitchFamily="2" charset="2"/>
                        <a:buChar char="Ø"/>
                      </a:pPr>
                      <a:r>
                        <a:rPr lang="nl-NL" sz="1050" b="0" i="1" kern="1200" baseline="0" dirty="0">
                          <a:solidFill>
                            <a:schemeClr val="tx1"/>
                          </a:solidFill>
                          <a:effectLst/>
                          <a:latin typeface="+mn-lt"/>
                          <a:ea typeface="+mn-ea"/>
                          <a:cs typeface="+mn-cs"/>
                        </a:rPr>
                        <a:t>De activiteit heeft in zichzelf betekenis (het is nodig, er wordt op gewacht) en is geïntegreerd onderdeel van het externe aanbod</a:t>
                      </a:r>
                    </a:p>
                    <a:p>
                      <a:pPr marL="171450" indent="-171450">
                        <a:buFont typeface="Wingdings" panose="05000000000000000000" pitchFamily="2" charset="2"/>
                        <a:buChar char="Ø"/>
                      </a:pPr>
                      <a:r>
                        <a:rPr lang="nl-NL" sz="1050" b="0" i="1" kern="1200" baseline="0" dirty="0">
                          <a:solidFill>
                            <a:schemeClr val="tx1"/>
                          </a:solidFill>
                          <a:effectLst/>
                          <a:latin typeface="+mn-lt"/>
                          <a:ea typeface="+mn-ea"/>
                          <a:cs typeface="+mn-cs"/>
                        </a:rPr>
                        <a:t>(Intensieve) Begeleiding sluit aan op behoeften voor-tijdens-na de activiteit (zowel RIBW als activeringspartner en passend in visie)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98893667"/>
                  </a:ext>
                </a:extLst>
              </a:tr>
              <a:tr h="1163734">
                <a:tc>
                  <a:txBody>
                    <a:bodyPr/>
                    <a:lstStyle/>
                    <a:p>
                      <a:pPr marL="0" indent="0">
                        <a:buFont typeface="Arial" panose="020B0604020202020204" pitchFamily="34" charset="0"/>
                        <a:buNone/>
                      </a:pPr>
                      <a:r>
                        <a:rPr lang="nl-NL" sz="800" dirty="0">
                          <a:solidFill>
                            <a:sysClr val="windowText" lastClr="000000"/>
                          </a:solidFill>
                        </a:rPr>
                        <a:t> </a:t>
                      </a:r>
                      <a:r>
                        <a:rPr lang="nl-NL" sz="1200" dirty="0">
                          <a:solidFill>
                            <a:sysClr val="windowText" lastClr="000000"/>
                          </a:solidFill>
                        </a:rPr>
                        <a:t>Horeca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1" dirty="0">
                          <a:solidFill>
                            <a:srgbClr val="00B050"/>
                          </a:solidFill>
                        </a:rPr>
                        <a:t>RIBW </a:t>
                      </a:r>
                      <a:r>
                        <a:rPr lang="nl-NL" sz="1050" dirty="0">
                          <a:solidFill>
                            <a:srgbClr val="00B050"/>
                          </a:solidFill>
                        </a:rPr>
                        <a:t>Het Lekkernijtje * </a:t>
                      </a:r>
                      <a:r>
                        <a:rPr lang="nl-NL" sz="800" dirty="0">
                          <a:solidFill>
                            <a:srgbClr val="00B050"/>
                          </a:solidFill>
                        </a:rPr>
                        <a:t>(Herensingel, gen. De la </a:t>
                      </a:r>
                      <a:r>
                        <a:rPr lang="nl-NL" sz="800" dirty="0" err="1">
                          <a:solidFill>
                            <a:srgbClr val="00B050"/>
                          </a:solidFill>
                        </a:rPr>
                        <a:t>Reijstr</a:t>
                      </a:r>
                      <a:r>
                        <a:rPr lang="nl-NL" sz="800" dirty="0">
                          <a:solidFill>
                            <a:srgbClr val="00B050"/>
                          </a:solidFill>
                        </a:rPr>
                        <a:t>)</a:t>
                      </a:r>
                    </a:p>
                    <a:p>
                      <a:pPr marL="171450" indent="-171450">
                        <a:buFont typeface="Arial" panose="020B0604020202020204" pitchFamily="34" charset="0"/>
                        <a:buChar char="•"/>
                      </a:pPr>
                      <a:r>
                        <a:rPr lang="nl-NL" sz="1050" b="1" dirty="0">
                          <a:solidFill>
                            <a:srgbClr val="00B050"/>
                          </a:solidFill>
                          <a:highlight>
                            <a:srgbClr val="00FF00"/>
                          </a:highlight>
                          <a:hlinkClick r:id="rId2"/>
                        </a:rPr>
                        <a:t>Roads </a:t>
                      </a:r>
                      <a:r>
                        <a:rPr lang="nl-NL" sz="1050" b="0" dirty="0">
                          <a:solidFill>
                            <a:srgbClr val="00B050"/>
                          </a:solidFill>
                          <a:highlight>
                            <a:srgbClr val="00FF00"/>
                          </a:highlight>
                          <a:hlinkClick r:id="rId2"/>
                        </a:rPr>
                        <a:t>Appeltaartimperium</a:t>
                      </a:r>
                      <a:r>
                        <a:rPr lang="nl-NL" sz="1050" b="0" dirty="0">
                          <a:solidFill>
                            <a:srgbClr val="00B050"/>
                          </a:solidFill>
                        </a:rPr>
                        <a:t>* </a:t>
                      </a:r>
                      <a:r>
                        <a:rPr lang="nl-NL" sz="800" b="0" dirty="0">
                          <a:solidFill>
                            <a:srgbClr val="00B050"/>
                          </a:solidFill>
                        </a:rPr>
                        <a:t>(</a:t>
                      </a:r>
                      <a:r>
                        <a:rPr lang="nl-NL" sz="800" b="0" dirty="0" err="1">
                          <a:solidFill>
                            <a:srgbClr val="00B050"/>
                          </a:solidFill>
                        </a:rPr>
                        <a:t>Zijlweg</a:t>
                      </a:r>
                      <a:r>
                        <a:rPr lang="nl-NL" sz="800" b="0" dirty="0">
                          <a:solidFill>
                            <a:srgbClr val="00B050"/>
                          </a:solidFill>
                        </a:rPr>
                        <a:t> 115)</a:t>
                      </a:r>
                      <a:r>
                        <a:rPr lang="nl-NL" sz="800" b="1" dirty="0">
                          <a:solidFill>
                            <a:srgbClr val="00B050"/>
                          </a:solidFill>
                        </a:rPr>
                        <a:t> </a:t>
                      </a:r>
                      <a:endParaRPr lang="nl-NL" sz="800" dirty="0">
                        <a:solidFill>
                          <a:srgbClr val="00B050"/>
                        </a:solidFill>
                      </a:endParaRPr>
                    </a:p>
                    <a:p>
                      <a:pPr marL="171450" indent="-171450">
                        <a:buFont typeface="Arial" panose="020B0604020202020204" pitchFamily="34" charset="0"/>
                        <a:buChar char="•"/>
                      </a:pPr>
                      <a:r>
                        <a:rPr lang="nl-NL" sz="1050" b="1" dirty="0">
                          <a:solidFill>
                            <a:srgbClr val="00B050"/>
                          </a:solidFill>
                          <a:highlight>
                            <a:srgbClr val="00FF00"/>
                          </a:highlight>
                          <a:hlinkClick r:id="rId3"/>
                        </a:rPr>
                        <a:t>Ecosol</a:t>
                      </a:r>
                      <a:r>
                        <a:rPr lang="nl-NL" sz="1050" dirty="0">
                          <a:solidFill>
                            <a:srgbClr val="00B050"/>
                          </a:solidFill>
                          <a:highlight>
                            <a:srgbClr val="00FF00"/>
                          </a:highlight>
                          <a:hlinkClick r:id="rId3"/>
                        </a:rPr>
                        <a:t> ‘de Fjord</a:t>
                      </a:r>
                      <a:r>
                        <a:rPr lang="nl-NL" sz="1050" dirty="0">
                          <a:solidFill>
                            <a:srgbClr val="00B050"/>
                          </a:solidFill>
                        </a:rPr>
                        <a:t>* </a:t>
                      </a:r>
                      <a:r>
                        <a:rPr lang="nl-NL" sz="1200" dirty="0">
                          <a:solidFill>
                            <a:srgbClr val="00B050"/>
                          </a:solidFill>
                        </a:rPr>
                        <a:t>(</a:t>
                      </a:r>
                      <a:r>
                        <a:rPr lang="nl-NL" sz="800" dirty="0">
                          <a:solidFill>
                            <a:srgbClr val="00B050"/>
                          </a:solidFill>
                        </a:rPr>
                        <a:t>Paul Krugerkade)</a:t>
                      </a:r>
                    </a:p>
                    <a:p>
                      <a:pPr marL="171450" indent="-171450">
                        <a:buFont typeface="Arial" panose="020B0604020202020204" pitchFamily="34" charset="0"/>
                        <a:buChar char="•"/>
                      </a:pPr>
                      <a:r>
                        <a:rPr lang="nl-NL" sz="1050" b="1" dirty="0">
                          <a:solidFill>
                            <a:schemeClr val="accent6">
                              <a:lumMod val="75000"/>
                            </a:schemeClr>
                          </a:solidFill>
                        </a:rPr>
                        <a:t>RIBW </a:t>
                      </a:r>
                      <a:r>
                        <a:rPr lang="nl-NL" sz="1050" dirty="0">
                          <a:solidFill>
                            <a:schemeClr val="accent6">
                              <a:lumMod val="75000"/>
                            </a:schemeClr>
                          </a:solidFill>
                        </a:rPr>
                        <a:t>De</a:t>
                      </a:r>
                      <a:r>
                        <a:rPr lang="nl-NL" sz="1050" baseline="0" dirty="0">
                          <a:solidFill>
                            <a:schemeClr val="accent6">
                              <a:lumMod val="75000"/>
                            </a:schemeClr>
                          </a:solidFill>
                        </a:rPr>
                        <a:t> Brug *</a:t>
                      </a:r>
                      <a:r>
                        <a:rPr lang="nl-NL" sz="1200" baseline="0" dirty="0">
                          <a:solidFill>
                            <a:schemeClr val="accent6">
                              <a:lumMod val="75000"/>
                            </a:schemeClr>
                          </a:solidFill>
                        </a:rPr>
                        <a:t>(</a:t>
                      </a:r>
                      <a:r>
                        <a:rPr lang="nl-NL" sz="800" baseline="0" dirty="0" err="1">
                          <a:solidFill>
                            <a:schemeClr val="accent6">
                              <a:lumMod val="75000"/>
                            </a:schemeClr>
                          </a:solidFill>
                        </a:rPr>
                        <a:t>Oudeweg</a:t>
                      </a:r>
                      <a:r>
                        <a:rPr lang="nl-NL" sz="800" baseline="0" dirty="0">
                          <a:solidFill>
                            <a:schemeClr val="accent6">
                              <a:lumMod val="75000"/>
                            </a:schemeClr>
                          </a:solidFill>
                        </a:rPr>
                        <a:t>)</a:t>
                      </a:r>
                    </a:p>
                    <a:p>
                      <a:pPr marL="171450" indent="-171450">
                        <a:buFont typeface="Arial" panose="020B0604020202020204" pitchFamily="34" charset="0"/>
                        <a:buChar char="•"/>
                      </a:pPr>
                      <a:r>
                        <a:rPr lang="nl-NL" sz="1050" b="1" dirty="0" err="1">
                          <a:solidFill>
                            <a:schemeClr val="accent6">
                              <a:lumMod val="75000"/>
                            </a:schemeClr>
                          </a:solidFill>
                          <a:highlight>
                            <a:srgbClr val="FFFF00"/>
                          </a:highlight>
                          <a:hlinkClick r:id="rId4"/>
                        </a:rPr>
                        <a:t>Dolhuys</a:t>
                      </a:r>
                      <a:r>
                        <a:rPr lang="nl-NL" sz="1050" b="1" dirty="0">
                          <a:solidFill>
                            <a:schemeClr val="accent6">
                              <a:lumMod val="75000"/>
                            </a:schemeClr>
                          </a:solidFill>
                          <a:highlight>
                            <a:srgbClr val="FFFF00"/>
                          </a:highlight>
                          <a:hlinkClick r:id="rId4"/>
                        </a:rPr>
                        <a:t> </a:t>
                      </a:r>
                      <a:r>
                        <a:rPr lang="nl-NL" sz="1050" b="1" dirty="0">
                          <a:solidFill>
                            <a:schemeClr val="accent6">
                              <a:lumMod val="75000"/>
                            </a:schemeClr>
                          </a:solidFill>
                        </a:rPr>
                        <a:t>*</a:t>
                      </a:r>
                      <a:r>
                        <a:rPr lang="nl-NL" sz="800" b="1" dirty="0">
                          <a:solidFill>
                            <a:schemeClr val="accent6">
                              <a:lumMod val="75000"/>
                            </a:schemeClr>
                          </a:solidFill>
                        </a:rPr>
                        <a:t>(</a:t>
                      </a:r>
                      <a:r>
                        <a:rPr lang="nl-NL" sz="800" b="0" dirty="0">
                          <a:solidFill>
                            <a:schemeClr val="accent6">
                              <a:lumMod val="75000"/>
                            </a:schemeClr>
                          </a:solidFill>
                        </a:rPr>
                        <a:t>Schotersingel)</a:t>
                      </a:r>
                      <a:endParaRPr lang="nl-NL" sz="800" b="1" dirty="0">
                        <a:solidFill>
                          <a:schemeClr val="accent6">
                            <a:lumMod val="75000"/>
                          </a:schemeClr>
                        </a:solidFill>
                      </a:endParaRPr>
                    </a:p>
                    <a:p>
                      <a:pPr marL="171450" indent="-171450">
                        <a:buFont typeface="Arial" panose="020B0604020202020204" pitchFamily="34" charset="0"/>
                        <a:buChar char="•"/>
                      </a:pPr>
                      <a:r>
                        <a:rPr lang="nl-NL" sz="1050" b="1" dirty="0">
                          <a:solidFill>
                            <a:srgbClr val="FF0000"/>
                          </a:solidFill>
                          <a:highlight>
                            <a:srgbClr val="00FFFF"/>
                          </a:highlight>
                          <a:hlinkClick r:id="rId5"/>
                        </a:rPr>
                        <a:t>SIG</a:t>
                      </a:r>
                      <a:r>
                        <a:rPr lang="nl-NL" sz="1050" dirty="0">
                          <a:solidFill>
                            <a:srgbClr val="FF0000"/>
                          </a:solidFill>
                          <a:highlight>
                            <a:srgbClr val="00FFFF"/>
                          </a:highlight>
                          <a:hlinkClick r:id="rId5"/>
                        </a:rPr>
                        <a:t>-horeca gemeentehuis</a:t>
                      </a:r>
                      <a:r>
                        <a:rPr lang="nl-NL" sz="1050" dirty="0">
                          <a:solidFill>
                            <a:schemeClr val="accent1"/>
                          </a:solidFill>
                          <a:highlight>
                            <a:srgbClr val="00FFFF"/>
                          </a:highlight>
                          <a:hlinkClick r:id="rId5"/>
                        </a:rPr>
                        <a:t> </a:t>
                      </a:r>
                      <a:r>
                        <a:rPr lang="nl-NL" sz="800" dirty="0">
                          <a:solidFill>
                            <a:schemeClr val="accent1"/>
                          </a:solidFill>
                        </a:rPr>
                        <a:t>(Raaks)</a:t>
                      </a:r>
                    </a:p>
                    <a:p>
                      <a:pPr marL="171450" indent="-171450">
                        <a:buFont typeface="Arial" panose="020B0604020202020204" pitchFamily="34" charset="0"/>
                        <a:buChar char="•"/>
                      </a:pPr>
                      <a:r>
                        <a:rPr lang="nl-NL" sz="1050" dirty="0">
                          <a:solidFill>
                            <a:schemeClr val="accent6">
                              <a:lumMod val="75000"/>
                            </a:schemeClr>
                          </a:solidFill>
                          <a:highlight>
                            <a:srgbClr val="FFFF00"/>
                          </a:highlight>
                          <a:hlinkClick r:id="rId6"/>
                        </a:rPr>
                        <a:t>Welzijn</a:t>
                      </a:r>
                      <a:r>
                        <a:rPr lang="nl-NL" sz="800" dirty="0">
                          <a:solidFill>
                            <a:schemeClr val="accent6">
                              <a:lumMod val="75000"/>
                            </a:schemeClr>
                          </a:solidFill>
                          <a:highlight>
                            <a:srgbClr val="FFFF00"/>
                          </a:highlight>
                          <a:hlinkClick r:id="rId6"/>
                        </a:rPr>
                        <a:t> </a:t>
                      </a:r>
                      <a:r>
                        <a:rPr lang="nl-NL" sz="700" dirty="0">
                          <a:solidFill>
                            <a:schemeClr val="accent6">
                              <a:lumMod val="75000"/>
                            </a:schemeClr>
                          </a:solidFill>
                          <a:highlight>
                            <a:srgbClr val="FFFF00"/>
                          </a:highlight>
                          <a:hlinkClick r:id="rId6"/>
                        </a:rPr>
                        <a:t>(</a:t>
                      </a:r>
                      <a:r>
                        <a:rPr lang="nl-NL" sz="800" dirty="0" err="1">
                          <a:solidFill>
                            <a:schemeClr val="accent6">
                              <a:lumMod val="75000"/>
                            </a:schemeClr>
                          </a:solidFill>
                        </a:rPr>
                        <a:t>Dock</a:t>
                      </a:r>
                      <a:r>
                        <a:rPr lang="nl-NL" sz="800" dirty="0">
                          <a:solidFill>
                            <a:schemeClr val="accent6">
                              <a:lumMod val="75000"/>
                            </a:schemeClr>
                          </a:solidFill>
                        </a:rPr>
                        <a:t>, Haarlem Effect)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7"/>
                        </a:rPr>
                        <a:t>De Linde </a:t>
                      </a:r>
                      <a:r>
                        <a:rPr lang="nl-NL" sz="1050" dirty="0" err="1">
                          <a:solidFill>
                            <a:srgbClr val="00B050"/>
                          </a:solidFill>
                          <a:highlight>
                            <a:srgbClr val="00FF00"/>
                          </a:highlight>
                          <a:hlinkClick r:id="rId7"/>
                        </a:rPr>
                        <a:t>Schwarten</a:t>
                      </a:r>
                      <a:r>
                        <a:rPr lang="nl-NL" sz="1050" dirty="0">
                          <a:solidFill>
                            <a:srgbClr val="00B050"/>
                          </a:solidFill>
                          <a:highlight>
                            <a:srgbClr val="00FF00"/>
                          </a:highlight>
                          <a:hlinkClick r:id="rId7"/>
                        </a:rPr>
                        <a:t> Hond </a:t>
                      </a:r>
                      <a:r>
                        <a:rPr lang="nl-NL" sz="700" dirty="0">
                          <a:solidFill>
                            <a:srgbClr val="00B050"/>
                          </a:solidFill>
                        </a:rPr>
                        <a:t>(Spaarne, Haarlem)</a:t>
                      </a:r>
                      <a:endParaRPr lang="nl-NL" sz="8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5</a:t>
                      </a:r>
                    </a:p>
                    <a:p>
                      <a:pPr marL="171450" indent="-171450">
                        <a:buFont typeface="Arial" panose="020B0604020202020204" pitchFamily="34" charset="0"/>
                        <a:buChar char="•"/>
                      </a:pPr>
                      <a:r>
                        <a:rPr lang="nl-NL" sz="1050" dirty="0">
                          <a:solidFill>
                            <a:sysClr val="windowText" lastClr="000000"/>
                          </a:solidFill>
                        </a:rPr>
                        <a:t>4</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3</a:t>
                      </a:r>
                    </a:p>
                    <a:p>
                      <a:pPr marL="171450" indent="-171450">
                        <a:buFont typeface="Arial" panose="020B0604020202020204" pitchFamily="34" charset="0"/>
                        <a:buChar char="•"/>
                      </a:pPr>
                      <a:r>
                        <a:rPr lang="nl-NL" sz="1050" dirty="0">
                          <a:solidFill>
                            <a:sysClr val="windowText" lastClr="000000"/>
                          </a:solidFill>
                        </a:rPr>
                        <a:t>4</a:t>
                      </a:r>
                    </a:p>
                    <a:p>
                      <a:pPr marL="171450" indent="-171450">
                        <a:buFont typeface="Arial" panose="020B0604020202020204" pitchFamily="34" charset="0"/>
                        <a:buChar char="•"/>
                      </a:pPr>
                      <a:r>
                        <a:rPr lang="nl-NL" sz="1050" dirty="0">
                          <a:solidFill>
                            <a:sysClr val="windowText" lastClr="000000"/>
                          </a:solidFill>
                        </a:rPr>
                        <a:t>3</a:t>
                      </a: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10</a:t>
                      </a:r>
                    </a:p>
                    <a:p>
                      <a:pPr marL="171450" indent="-171450">
                        <a:buFont typeface="Arial" panose="020B0604020202020204" pitchFamily="34" charset="0"/>
                        <a:buChar char="•"/>
                      </a:pPr>
                      <a:r>
                        <a:rPr lang="nl-NL" sz="1050"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Maken van lunches voor de Brug</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Alle taken behorend bij het bakken van appeltaart</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Buurtlunch, koken </a:t>
                      </a:r>
                    </a:p>
                    <a:p>
                      <a:pPr marL="171450" indent="-171450">
                        <a:buFont typeface="Arial" panose="020B0604020202020204" pitchFamily="34" charset="0"/>
                        <a:buChar char="•"/>
                      </a:pPr>
                      <a:r>
                        <a:rPr lang="nl-NL" sz="1050" dirty="0">
                          <a:solidFill>
                            <a:sysClr val="windowText" lastClr="000000"/>
                          </a:solidFill>
                        </a:rPr>
                        <a:t>Serveren lunch, koffie en thee verzorgen</a:t>
                      </a:r>
                    </a:p>
                    <a:p>
                      <a:pPr marL="171450" indent="-171450">
                        <a:buFont typeface="Arial" panose="020B0604020202020204" pitchFamily="34" charset="0"/>
                        <a:buChar char="•"/>
                      </a:pPr>
                      <a:r>
                        <a:rPr lang="nl-NL" sz="1050" dirty="0">
                          <a:solidFill>
                            <a:sysClr val="windowText" lastClr="000000"/>
                          </a:solidFill>
                        </a:rPr>
                        <a:t>Diverse werkzaamheden in het restaurant</a:t>
                      </a:r>
                    </a:p>
                    <a:p>
                      <a:pPr marL="171450" indent="-171450">
                        <a:buFont typeface="Arial" panose="020B0604020202020204" pitchFamily="34" charset="0"/>
                        <a:buChar char="•"/>
                      </a:pPr>
                      <a:r>
                        <a:rPr lang="nl-NL" sz="1050" dirty="0">
                          <a:solidFill>
                            <a:sysClr val="windowText" lastClr="000000"/>
                          </a:solidFill>
                        </a:rPr>
                        <a:t>Koffie en thee serveren</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Diverse laagdrempelige activiteiten, gastheer/vrouw</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Diverse werkzaamheden t.b.v. het lunchcafé</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87818461"/>
                  </a:ext>
                </a:extLst>
              </a:tr>
              <a:tr h="1045248">
                <a:tc>
                  <a:txBody>
                    <a:bodyPr/>
                    <a:lstStyle/>
                    <a:p>
                      <a:r>
                        <a:rPr lang="nl-NL" sz="1200" dirty="0">
                          <a:solidFill>
                            <a:sysClr val="windowText" lastClr="000000"/>
                          </a:solidFill>
                        </a:rPr>
                        <a:t>Dienstverlening (receptie, administratie en verkoop</a:t>
                      </a:r>
                      <a:r>
                        <a:rPr lang="nl-NL" sz="8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1" dirty="0">
                          <a:solidFill>
                            <a:schemeClr val="accent6">
                              <a:lumMod val="75000"/>
                            </a:schemeClr>
                          </a:solidFill>
                          <a:highlight>
                            <a:srgbClr val="FFFF00"/>
                          </a:highlight>
                          <a:hlinkClick r:id="rId4"/>
                        </a:rPr>
                        <a:t>Het </a:t>
                      </a:r>
                      <a:r>
                        <a:rPr lang="nl-NL" sz="1050" b="1" dirty="0" err="1">
                          <a:solidFill>
                            <a:schemeClr val="accent6">
                              <a:lumMod val="75000"/>
                            </a:schemeClr>
                          </a:solidFill>
                          <a:highlight>
                            <a:srgbClr val="FFFF00"/>
                          </a:highlight>
                          <a:hlinkClick r:id="rId4"/>
                        </a:rPr>
                        <a:t>Dolhuys</a:t>
                      </a:r>
                      <a:r>
                        <a:rPr lang="nl-NL" sz="1050" b="1" dirty="0">
                          <a:solidFill>
                            <a:schemeClr val="accent6">
                              <a:lumMod val="75000"/>
                            </a:schemeClr>
                          </a:solidFill>
                          <a:highlight>
                            <a:srgbClr val="FFFF00"/>
                          </a:highlight>
                          <a:hlinkClick r:id="rId4"/>
                        </a:rPr>
                        <a:t> </a:t>
                      </a:r>
                      <a:r>
                        <a:rPr lang="nl-NL" sz="800" b="0" dirty="0">
                          <a:solidFill>
                            <a:schemeClr val="accent6">
                              <a:lumMod val="75000"/>
                            </a:schemeClr>
                          </a:solidFill>
                        </a:rPr>
                        <a:t>(Schotersingel)</a:t>
                      </a:r>
                    </a:p>
                    <a:p>
                      <a:pPr marL="171450" indent="-171450">
                        <a:buFont typeface="Arial" panose="020B0604020202020204" pitchFamily="34" charset="0"/>
                        <a:buChar char="•"/>
                      </a:pPr>
                      <a:r>
                        <a:rPr lang="nl-NL" sz="1050" b="1" dirty="0">
                          <a:solidFill>
                            <a:srgbClr val="FF0000"/>
                          </a:solidFill>
                          <a:highlight>
                            <a:srgbClr val="00FFFF"/>
                          </a:highlight>
                          <a:hlinkClick r:id="rId8"/>
                        </a:rPr>
                        <a:t>SIG</a:t>
                      </a:r>
                      <a:r>
                        <a:rPr lang="nl-NL" sz="1050" dirty="0">
                          <a:highlight>
                            <a:srgbClr val="00FFFF"/>
                          </a:highlight>
                          <a:hlinkClick r:id="rId8"/>
                        </a:rPr>
                        <a:t> </a:t>
                      </a:r>
                      <a:r>
                        <a:rPr lang="nl-NL" sz="1050" dirty="0">
                          <a:solidFill>
                            <a:srgbClr val="FF0000"/>
                          </a:solidFill>
                          <a:highlight>
                            <a:srgbClr val="00FFFF"/>
                          </a:highlight>
                          <a:hlinkClick r:id="rId8"/>
                        </a:rPr>
                        <a:t>Buurtwinkel </a:t>
                      </a:r>
                      <a:r>
                        <a:rPr lang="nl-NL" sz="800" dirty="0">
                          <a:solidFill>
                            <a:srgbClr val="FF0000"/>
                          </a:solidFill>
                        </a:rPr>
                        <a:t>(Marsmanplein</a:t>
                      </a:r>
                    </a:p>
                    <a:p>
                      <a:pPr marL="171450" indent="-171450">
                        <a:buFont typeface="Arial" panose="020B0604020202020204" pitchFamily="34" charset="0"/>
                        <a:buChar char="•"/>
                      </a:pPr>
                      <a:r>
                        <a:rPr lang="nl-NL" sz="1050" b="1" dirty="0">
                          <a:solidFill>
                            <a:srgbClr val="00B050"/>
                          </a:solidFill>
                          <a:highlight>
                            <a:srgbClr val="00FF00"/>
                          </a:highlight>
                          <a:hlinkClick r:id="rId9"/>
                        </a:rPr>
                        <a:t>Juttersgeluk </a:t>
                      </a:r>
                      <a:r>
                        <a:rPr lang="nl-NL" sz="800" b="0" dirty="0">
                          <a:solidFill>
                            <a:srgbClr val="00B050"/>
                          </a:solidFill>
                        </a:rPr>
                        <a:t>(Tetterodeweg 27a)*</a:t>
                      </a:r>
                    </a:p>
                    <a:p>
                      <a:pPr marL="171450" indent="-171450">
                        <a:buFont typeface="Arial" panose="020B0604020202020204" pitchFamily="34" charset="0"/>
                        <a:buChar char="•"/>
                      </a:pPr>
                      <a:r>
                        <a:rPr lang="nl-NL" sz="1050" b="1" dirty="0">
                          <a:solidFill>
                            <a:srgbClr val="00B050"/>
                          </a:solidFill>
                          <a:highlight>
                            <a:srgbClr val="00FF00"/>
                          </a:highlight>
                          <a:hlinkClick r:id="rId10"/>
                        </a:rPr>
                        <a:t>Roads </a:t>
                      </a:r>
                      <a:r>
                        <a:rPr lang="nl-NL" sz="1050" b="0" dirty="0">
                          <a:solidFill>
                            <a:srgbClr val="00B050"/>
                          </a:solidFill>
                          <a:highlight>
                            <a:srgbClr val="00FF00"/>
                          </a:highlight>
                          <a:hlinkClick r:id="rId10"/>
                        </a:rPr>
                        <a:t>Zorghotel </a:t>
                      </a:r>
                      <a:r>
                        <a:rPr lang="nl-NL" sz="900" b="0" dirty="0">
                          <a:solidFill>
                            <a:srgbClr val="00B050"/>
                          </a:solidFill>
                        </a:rPr>
                        <a:t>(</a:t>
                      </a:r>
                      <a:r>
                        <a:rPr lang="nl-NL" sz="800" b="0" dirty="0" err="1">
                          <a:solidFill>
                            <a:srgbClr val="00B050"/>
                          </a:solidFill>
                        </a:rPr>
                        <a:t>Wilhelminstraat</a:t>
                      </a:r>
                      <a:r>
                        <a:rPr lang="nl-NL" sz="900" b="0" dirty="0">
                          <a:solidFill>
                            <a:srgbClr val="00B050"/>
                          </a:solidFill>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11"/>
                        </a:rPr>
                        <a:t>Werkdag</a:t>
                      </a:r>
                      <a:r>
                        <a:rPr lang="nl-NL" sz="1050" b="1" dirty="0">
                          <a:solidFill>
                            <a:srgbClr val="00B050"/>
                          </a:solidFill>
                          <a:highlight>
                            <a:srgbClr val="00FF00"/>
                          </a:highlight>
                        </a:rPr>
                        <a:t> </a:t>
                      </a:r>
                      <a:r>
                        <a:rPr lang="nl-NL" sz="1050" b="0" dirty="0">
                          <a:solidFill>
                            <a:srgbClr val="0070C0"/>
                          </a:solidFill>
                          <a:highlight>
                            <a:srgbClr val="00FF00"/>
                          </a:highlight>
                        </a:rPr>
                        <a:t>Snuffelmug</a:t>
                      </a:r>
                      <a:r>
                        <a:rPr lang="nl-NL" sz="1050" b="0" dirty="0">
                          <a:solidFill>
                            <a:srgbClr val="00B050"/>
                          </a:solidFill>
                          <a:highlight>
                            <a:srgbClr val="00FF00"/>
                          </a:highlight>
                        </a:rPr>
                        <a:t>* </a:t>
                      </a:r>
                      <a:r>
                        <a:rPr lang="nl-NL" sz="800" b="0" dirty="0">
                          <a:solidFill>
                            <a:srgbClr val="00B050"/>
                          </a:solidFill>
                        </a:rPr>
                        <a:t>(Surinameweg 9)</a:t>
                      </a:r>
                      <a:endParaRPr lang="nl-NL" sz="900" b="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2</a:t>
                      </a:r>
                    </a:p>
                    <a:p>
                      <a:pPr marL="171450" indent="-171450">
                        <a:buFont typeface="Arial" panose="020B0604020202020204" pitchFamily="34" charset="0"/>
                        <a:buChar char="•"/>
                      </a:pPr>
                      <a:r>
                        <a:rPr lang="nl-NL" sz="1050" dirty="0">
                          <a:solidFill>
                            <a:sysClr val="windowText" lastClr="000000"/>
                          </a:solidFill>
                        </a:rPr>
                        <a:t>3</a:t>
                      </a:r>
                    </a:p>
                    <a:p>
                      <a:pPr marL="171450" indent="-171450">
                        <a:buFont typeface="Arial" panose="020B0604020202020204" pitchFamily="34" charset="0"/>
                        <a:buChar char="•"/>
                      </a:pPr>
                      <a:r>
                        <a:rPr lang="nl-NL" sz="1050" dirty="0">
                          <a:solidFill>
                            <a:sysClr val="windowText" lastClr="000000"/>
                          </a:solidFill>
                        </a:rPr>
                        <a:t>2</a:t>
                      </a:r>
                    </a:p>
                    <a:p>
                      <a:pPr marL="171450" indent="-171450">
                        <a:buFont typeface="Arial" panose="020B0604020202020204" pitchFamily="34" charset="0"/>
                        <a:buChar char="•"/>
                      </a:pPr>
                      <a:r>
                        <a:rPr lang="nl-NL" sz="1050" dirty="0">
                          <a:solidFill>
                            <a:sysClr val="windowText" lastClr="000000"/>
                          </a:solidFill>
                        </a:rPr>
                        <a:t>4</a:t>
                      </a:r>
                    </a:p>
                    <a:p>
                      <a:pPr marL="171450" indent="-171450">
                        <a:buFont typeface="Arial" panose="020B0604020202020204" pitchFamily="34" charset="0"/>
                        <a:buChar char="•"/>
                      </a:pPr>
                      <a:r>
                        <a:rPr lang="nl-NL" sz="1050" dirty="0">
                          <a:solidFill>
                            <a:sysClr val="windowText" lastClr="00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Winkel, receptie, administratie</a:t>
                      </a:r>
                    </a:p>
                    <a:p>
                      <a:pPr marL="171450" indent="-171450">
                        <a:buFont typeface="Arial" panose="020B0604020202020204" pitchFamily="34" charset="0"/>
                        <a:buChar char="•"/>
                      </a:pPr>
                      <a:r>
                        <a:rPr lang="nl-NL" sz="1050" dirty="0">
                          <a:solidFill>
                            <a:sysClr val="windowText" lastClr="000000"/>
                          </a:solidFill>
                        </a:rPr>
                        <a:t>Receptie, winkel, administratie</a:t>
                      </a:r>
                    </a:p>
                    <a:p>
                      <a:pPr marL="171450" indent="-171450">
                        <a:buFont typeface="Arial" panose="020B0604020202020204" pitchFamily="34" charset="0"/>
                        <a:buChar char="•"/>
                      </a:pPr>
                      <a:r>
                        <a:rPr lang="nl-NL" sz="1050" dirty="0">
                          <a:solidFill>
                            <a:sysClr val="windowText" lastClr="000000"/>
                          </a:solidFill>
                        </a:rPr>
                        <a:t>Assistent huismeester</a:t>
                      </a:r>
                    </a:p>
                    <a:p>
                      <a:pPr marL="171450" indent="-171450">
                        <a:buFont typeface="Arial" panose="020B0604020202020204" pitchFamily="34" charset="0"/>
                        <a:buChar char="•"/>
                      </a:pPr>
                      <a:r>
                        <a:rPr lang="nl-NL" sz="1050" dirty="0">
                          <a:solidFill>
                            <a:sysClr val="windowText" lastClr="000000"/>
                          </a:solidFill>
                        </a:rPr>
                        <a:t>Koken, gastheer/vrouw, administratie, schoonmaak etc. </a:t>
                      </a:r>
                    </a:p>
                    <a:p>
                      <a:pPr marL="171450" indent="-171450">
                        <a:buFont typeface="Arial" panose="020B0604020202020204" pitchFamily="34" charset="0"/>
                        <a:buChar char="•"/>
                      </a:pPr>
                      <a:r>
                        <a:rPr lang="nl-NL" sz="1050" dirty="0">
                          <a:solidFill>
                            <a:sysClr val="windowText" lastClr="000000"/>
                          </a:solidFill>
                        </a:rPr>
                        <a:t>Sorteren, prijzen, inhangen van artikelen. In de winkel of in het magazijn. Kleding, boeken, films, klein huisraad, kinderspeelgoed, meubels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244201683"/>
                  </a:ext>
                </a:extLst>
              </a:tr>
              <a:tr h="1481236">
                <a:tc>
                  <a:txBody>
                    <a:bodyPr/>
                    <a:lstStyle/>
                    <a:p>
                      <a:r>
                        <a:rPr lang="nl-NL" sz="1200" dirty="0">
                          <a:solidFill>
                            <a:sysClr val="windowText" lastClr="000000"/>
                          </a:solidFill>
                        </a:rPr>
                        <a:t>Groen en Doen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lang="nl-NL" sz="800" b="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800" b="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800" b="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800" b="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10</a:t>
                      </a:r>
                    </a:p>
                    <a:p>
                      <a:pPr marL="171450" indent="-171450">
                        <a:buFont typeface="Arial" panose="020B0604020202020204" pitchFamily="34" charset="0"/>
                        <a:buChar char="•"/>
                      </a:pPr>
                      <a:r>
                        <a:rPr lang="nl-NL" sz="1100" dirty="0">
                          <a:solidFill>
                            <a:sysClr val="windowText" lastClr="000000"/>
                          </a:solidFill>
                        </a:rPr>
                        <a:t>5</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5</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3</a:t>
                      </a:r>
                      <a:endParaRPr lang="nl-NL" sz="1000" dirty="0">
                        <a:solidFill>
                          <a:sysClr val="windowText" lastClr="000000"/>
                        </a:solidFill>
                      </a:endParaRP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00" dirty="0">
                          <a:solidFill>
                            <a:sysClr val="windowText" lastClr="000000"/>
                          </a:solidFill>
                        </a:rPr>
                        <a:t>4 </a:t>
                      </a:r>
                    </a:p>
                    <a:p>
                      <a:pPr marL="171450" indent="-171450">
                        <a:buFont typeface="Arial" panose="020B0604020202020204" pitchFamily="34" charset="0"/>
                        <a:buChar char="•"/>
                      </a:pPr>
                      <a:r>
                        <a:rPr lang="nl-NL" sz="1000" dirty="0">
                          <a:solidFill>
                            <a:sysClr val="windowText" lastClr="000000"/>
                          </a:solidFill>
                        </a:rPr>
                        <a:t>.</a:t>
                      </a:r>
                      <a:endParaRPr lang="nl-NL" sz="1050" dirty="0">
                        <a:solidFill>
                          <a:sysClr val="windowText" lastClr="000000"/>
                        </a:solidFill>
                      </a:endParaRPr>
                    </a:p>
                    <a:p>
                      <a:pPr marL="171450" indent="-171450">
                        <a:buFont typeface="Arial" panose="020B0604020202020204" pitchFamily="34" charset="0"/>
                        <a:buChar char="•"/>
                      </a:pPr>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Hovenierswerk, schilderwerk en eenvoudige klussen</a:t>
                      </a:r>
                    </a:p>
                    <a:p>
                      <a:pPr marL="171450" indent="-171450">
                        <a:buFont typeface="Arial" panose="020B0604020202020204" pitchFamily="34" charset="0"/>
                        <a:buChar char="•"/>
                      </a:pPr>
                      <a:r>
                        <a:rPr lang="nl-NL" sz="1050" dirty="0">
                          <a:solidFill>
                            <a:sysClr val="windowText" lastClr="000000"/>
                          </a:solidFill>
                        </a:rPr>
                        <a:t>Werken in de tuin</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Tuin, kas, bloemen en planten</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Tuin, houtbewerking</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Strandjutten</a:t>
                      </a:r>
                    </a:p>
                    <a:p>
                      <a:pPr marL="171450" indent="-171450">
                        <a:buFont typeface="Arial" panose="020B0604020202020204" pitchFamily="34" charset="0"/>
                        <a:buChar char="•"/>
                      </a:pPr>
                      <a:r>
                        <a:rPr lang="nl-NL" sz="1050" dirty="0">
                          <a:solidFill>
                            <a:sysClr val="windowText" lastClr="000000"/>
                          </a:solidFill>
                        </a:rPr>
                        <a:t>Biologisch kweken van groenten en kruiden</a:t>
                      </a:r>
                    </a:p>
                    <a:p>
                      <a:pPr marL="171450" indent="-171450">
                        <a:buFont typeface="Arial" panose="020B0604020202020204" pitchFamily="34" charset="0"/>
                        <a:buChar char="•"/>
                      </a:pPr>
                      <a:r>
                        <a:rPr lang="nl-NL" sz="1050" dirty="0">
                          <a:solidFill>
                            <a:sysClr val="windowText" lastClr="000000"/>
                          </a:solidFill>
                        </a:rPr>
                        <a:t>Diverse tuinderij- en bos werkzaamheden</a:t>
                      </a:r>
                    </a:p>
                    <a:p>
                      <a:pPr marL="0" indent="0">
                        <a:buFont typeface="Arial" panose="020B0604020202020204" pitchFamily="34" charset="0"/>
                        <a:buNone/>
                      </a:pPr>
                      <a:endParaRPr lang="nl-NL"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497381"/>
                  </a:ext>
                </a:extLst>
              </a:tr>
              <a:tr h="1491327">
                <a:tc>
                  <a:txBody>
                    <a:bodyPr/>
                    <a:lstStyle/>
                    <a:p>
                      <a:r>
                        <a:rPr lang="nl-NL" sz="1200" dirty="0">
                          <a:solidFill>
                            <a:sysClr val="windowText" lastClr="000000"/>
                          </a:solidFill>
                        </a:rPr>
                        <a:t>Techniek en recycling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1" dirty="0">
                          <a:solidFill>
                            <a:srgbClr val="00B050"/>
                          </a:solidFill>
                          <a:highlight>
                            <a:srgbClr val="00FF00"/>
                          </a:highlight>
                          <a:hlinkClick r:id="rId12"/>
                        </a:rPr>
                        <a:t>Buurtbedrijf</a:t>
                      </a:r>
                      <a:r>
                        <a:rPr lang="nl-NL" sz="1050" dirty="0">
                          <a:solidFill>
                            <a:srgbClr val="00B050"/>
                          </a:solidFill>
                          <a:highlight>
                            <a:srgbClr val="00FF00"/>
                          </a:highlight>
                        </a:rPr>
                        <a:t> Haarlem</a:t>
                      </a:r>
                      <a:r>
                        <a:rPr lang="nl-NL" sz="1050" dirty="0">
                          <a:solidFill>
                            <a:srgbClr val="00B050"/>
                          </a:solidFill>
                        </a:rPr>
                        <a:t>* </a:t>
                      </a:r>
                      <a:r>
                        <a:rPr lang="nl-NL" sz="800" dirty="0">
                          <a:solidFill>
                            <a:srgbClr val="00B050"/>
                          </a:solidFill>
                        </a:rPr>
                        <a:t>(Pr. Beatrixdreef)</a:t>
                      </a:r>
                    </a:p>
                    <a:p>
                      <a:pPr marL="171450" indent="-171450">
                        <a:buFont typeface="Arial" panose="020B0604020202020204" pitchFamily="34" charset="0"/>
                        <a:buChar char="•"/>
                      </a:pPr>
                      <a:r>
                        <a:rPr lang="nl-NL" sz="1050" b="1" dirty="0">
                          <a:solidFill>
                            <a:srgbClr val="00B050"/>
                          </a:solidFill>
                          <a:highlight>
                            <a:srgbClr val="00FF00"/>
                          </a:highlight>
                          <a:hlinkClick r:id="rId3"/>
                        </a:rPr>
                        <a:t>Ecosol </a:t>
                      </a:r>
                      <a:r>
                        <a:rPr lang="nl-NL" sz="1050" dirty="0">
                          <a:solidFill>
                            <a:srgbClr val="00B050"/>
                          </a:solidFill>
                          <a:highlight>
                            <a:srgbClr val="00FF00"/>
                          </a:highlight>
                          <a:hlinkClick r:id="rId3"/>
                        </a:rPr>
                        <a:t>‘t Fjord* </a:t>
                      </a:r>
                      <a:r>
                        <a:rPr lang="nl-NL" sz="800" dirty="0">
                          <a:solidFill>
                            <a:srgbClr val="00B050"/>
                          </a:solidFill>
                        </a:rPr>
                        <a:t>(Paul Krugerkade)</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13"/>
                        </a:rPr>
                        <a:t>Roads</a:t>
                      </a:r>
                      <a:r>
                        <a:rPr lang="nl-NL" sz="1050" dirty="0">
                          <a:solidFill>
                            <a:srgbClr val="00B050"/>
                          </a:solidFill>
                          <a:highlight>
                            <a:srgbClr val="00FF00"/>
                          </a:highlight>
                          <a:hlinkClick r:id="rId13"/>
                        </a:rPr>
                        <a:t>  Print en Pixels</a:t>
                      </a:r>
                      <a:r>
                        <a:rPr lang="nl-NL" sz="800" dirty="0">
                          <a:solidFill>
                            <a:srgbClr val="00B050"/>
                          </a:solidFill>
                        </a:rPr>
                        <a:t>* </a:t>
                      </a:r>
                      <a:r>
                        <a:rPr lang="nl-NL" sz="700" dirty="0">
                          <a:solidFill>
                            <a:srgbClr val="00B050"/>
                          </a:solidFill>
                        </a:rPr>
                        <a:t> (Nassaulaan, Haarlem)</a:t>
                      </a:r>
                      <a:endParaRPr lang="nl-NL" sz="1050" b="1" dirty="0">
                        <a:solidFill>
                          <a:srgbClr val="00B050"/>
                        </a:solidFill>
                      </a:endParaRPr>
                    </a:p>
                    <a:p>
                      <a:pPr marL="171450" indent="-171450">
                        <a:buFont typeface="Arial" panose="020B0604020202020204" pitchFamily="34" charset="0"/>
                        <a:buChar char="•"/>
                      </a:pPr>
                      <a:r>
                        <a:rPr lang="nl-NL" sz="1050" b="1" dirty="0">
                          <a:solidFill>
                            <a:srgbClr val="00B050"/>
                          </a:solidFill>
                          <a:highlight>
                            <a:srgbClr val="00FF00"/>
                          </a:highlight>
                          <a:hlinkClick r:id="rId14"/>
                        </a:rPr>
                        <a:t>Ecosol</a:t>
                      </a:r>
                      <a:r>
                        <a:rPr lang="nl-NL" sz="1050" dirty="0">
                          <a:solidFill>
                            <a:srgbClr val="00B050"/>
                          </a:solidFill>
                          <a:highlight>
                            <a:srgbClr val="00FF00"/>
                          </a:highlight>
                          <a:hlinkClick r:id="rId14"/>
                        </a:rPr>
                        <a:t> Het Posthuis</a:t>
                      </a:r>
                      <a:r>
                        <a:rPr lang="nl-NL" sz="1050" dirty="0">
                          <a:solidFill>
                            <a:srgbClr val="00B050"/>
                          </a:solidFill>
                        </a:rPr>
                        <a:t>* </a:t>
                      </a:r>
                      <a:r>
                        <a:rPr lang="nl-NL" sz="800" dirty="0">
                          <a:solidFill>
                            <a:srgbClr val="00B050"/>
                          </a:solidFill>
                        </a:rPr>
                        <a:t>(Meester J. </a:t>
                      </a:r>
                      <a:r>
                        <a:rPr lang="nl-NL" sz="800" dirty="0" err="1">
                          <a:solidFill>
                            <a:srgbClr val="00B050"/>
                          </a:solidFill>
                        </a:rPr>
                        <a:t>Gerritszln</a:t>
                      </a:r>
                      <a:r>
                        <a:rPr lang="nl-NL" sz="800" dirty="0">
                          <a:solidFill>
                            <a:srgbClr val="00B050"/>
                          </a:solidFill>
                        </a:rPr>
                        <a:t>)</a:t>
                      </a:r>
                    </a:p>
                    <a:p>
                      <a:pPr marL="171450" indent="-171450">
                        <a:buFont typeface="Arial" panose="020B0604020202020204" pitchFamily="34" charset="0"/>
                        <a:buChar char="•"/>
                      </a:pPr>
                      <a:r>
                        <a:rPr lang="nl-NL" sz="1050" b="1" dirty="0">
                          <a:solidFill>
                            <a:srgbClr val="00B050"/>
                          </a:solidFill>
                          <a:highlight>
                            <a:srgbClr val="00FF00"/>
                          </a:highlight>
                          <a:hlinkClick r:id="rId15"/>
                        </a:rPr>
                        <a:t>Actief</a:t>
                      </a:r>
                      <a:r>
                        <a:rPr lang="nl-NL" sz="1050" b="1" dirty="0">
                          <a:solidFill>
                            <a:srgbClr val="00B050"/>
                          </a:solidFill>
                          <a:highlight>
                            <a:srgbClr val="00FF00"/>
                          </a:highlight>
                        </a:rPr>
                        <a:t> Talent </a:t>
                      </a:r>
                      <a:r>
                        <a:rPr lang="nl-NL" sz="800" dirty="0">
                          <a:solidFill>
                            <a:srgbClr val="00B050"/>
                          </a:solidFill>
                        </a:rPr>
                        <a:t>(Phoenixstraat)</a:t>
                      </a:r>
                    </a:p>
                    <a:p>
                      <a:pPr marL="171450" indent="-171450">
                        <a:buFont typeface="Arial" panose="020B0604020202020204" pitchFamily="34" charset="0"/>
                        <a:buChar char="•"/>
                      </a:pPr>
                      <a:r>
                        <a:rPr lang="nl-NL" sz="1050" b="1" dirty="0">
                          <a:solidFill>
                            <a:srgbClr val="00B050"/>
                          </a:solidFill>
                          <a:highlight>
                            <a:srgbClr val="00FF00"/>
                          </a:highlight>
                          <a:hlinkClick r:id="rId9"/>
                        </a:rPr>
                        <a:t>Juttersgeluk</a:t>
                      </a:r>
                      <a:r>
                        <a:rPr lang="nl-NL" sz="1050" b="1" dirty="0">
                          <a:solidFill>
                            <a:srgbClr val="00B050"/>
                          </a:solidFill>
                        </a:rPr>
                        <a:t> </a:t>
                      </a:r>
                      <a:r>
                        <a:rPr lang="nl-NL" sz="800" b="0" i="0" dirty="0">
                          <a:solidFill>
                            <a:srgbClr val="00B050"/>
                          </a:solidFill>
                        </a:rPr>
                        <a:t>(</a:t>
                      </a:r>
                      <a:r>
                        <a:rPr lang="nl-NL" sz="800" b="0" i="0" dirty="0" err="1">
                          <a:solidFill>
                            <a:srgbClr val="00B050"/>
                          </a:solidFill>
                        </a:rPr>
                        <a:t>Terodeweg</a:t>
                      </a:r>
                      <a:r>
                        <a:rPr lang="nl-NL" sz="800" b="0" i="0" dirty="0">
                          <a:solidFill>
                            <a:srgbClr val="00B050"/>
                          </a:solidFill>
                        </a:rPr>
                        <a:t> 271)*</a:t>
                      </a:r>
                    </a:p>
                    <a:p>
                      <a:pPr marL="171450" indent="-171450">
                        <a:buFont typeface="Arial" panose="020B0604020202020204" pitchFamily="34" charset="0"/>
                        <a:buChar char="•"/>
                      </a:pPr>
                      <a:r>
                        <a:rPr lang="nl-NL" sz="1050" b="1" i="0" dirty="0">
                          <a:solidFill>
                            <a:srgbClr val="00B050"/>
                          </a:solidFill>
                          <a:highlight>
                            <a:srgbClr val="00FF00"/>
                          </a:highlight>
                          <a:hlinkClick r:id="rId16"/>
                        </a:rPr>
                        <a:t>Bijna gratis markt  </a:t>
                      </a:r>
                      <a:r>
                        <a:rPr lang="nl-NL" sz="800" b="0" i="0" dirty="0">
                          <a:solidFill>
                            <a:srgbClr val="00B050"/>
                          </a:solidFill>
                        </a:rPr>
                        <a:t>(</a:t>
                      </a:r>
                      <a:r>
                        <a:rPr lang="nl-NL" sz="800" b="0" i="0" dirty="0" err="1">
                          <a:solidFill>
                            <a:srgbClr val="00B050"/>
                          </a:solidFill>
                        </a:rPr>
                        <a:t>Zijlweg</a:t>
                      </a:r>
                      <a:r>
                        <a:rPr lang="nl-NL" sz="800" b="0" i="0" dirty="0">
                          <a:solidFill>
                            <a:srgbClr val="00B050"/>
                          </a:solidFill>
                        </a:rPr>
                        <a:t> 13)</a:t>
                      </a:r>
                    </a:p>
                    <a:p>
                      <a:pPr marL="171450" indent="-171450">
                        <a:buFont typeface="Arial" panose="020B0604020202020204" pitchFamily="34" charset="0"/>
                        <a:buChar char="•"/>
                      </a:pPr>
                      <a:r>
                        <a:rPr lang="nl-NL" sz="1050" b="1" dirty="0">
                          <a:solidFill>
                            <a:srgbClr val="00B050"/>
                          </a:solidFill>
                          <a:highlight>
                            <a:srgbClr val="00FF00"/>
                          </a:highlight>
                          <a:hlinkClick r:id="rId17"/>
                        </a:rPr>
                        <a:t>OTT </a:t>
                      </a:r>
                      <a:r>
                        <a:rPr lang="nl-NL" sz="1050" dirty="0">
                          <a:solidFill>
                            <a:srgbClr val="00B050"/>
                          </a:solidFill>
                          <a:highlight>
                            <a:srgbClr val="00FF00"/>
                          </a:highlight>
                          <a:hlinkClick r:id="rId17"/>
                        </a:rPr>
                        <a:t> </a:t>
                      </a:r>
                      <a:r>
                        <a:rPr lang="nl-NL" sz="1050" b="0" dirty="0">
                          <a:solidFill>
                            <a:srgbClr val="00B050"/>
                          </a:solidFill>
                          <a:highlight>
                            <a:srgbClr val="00FF00"/>
                          </a:highlight>
                          <a:hlinkClick r:id="rId17"/>
                        </a:rPr>
                        <a:t>kunst om de hoek </a:t>
                      </a:r>
                      <a:r>
                        <a:rPr lang="nl-NL" sz="700" b="0" dirty="0">
                          <a:solidFill>
                            <a:srgbClr val="00B050"/>
                          </a:solidFill>
                        </a:rPr>
                        <a:t>(Koude Horn)</a:t>
                      </a:r>
                    </a:p>
                    <a:p>
                      <a:pPr marL="0" indent="0">
                        <a:buFont typeface="Arial" panose="020B0604020202020204" pitchFamily="34" charset="0"/>
                        <a:buNone/>
                      </a:pPr>
                      <a:endParaRPr lang="nl-NL" sz="1050" b="0" dirty="0">
                        <a:solidFill>
                          <a:srgbClr val="00B050"/>
                        </a:solidFill>
                      </a:endParaRPr>
                    </a:p>
                    <a:p>
                      <a:pPr marL="171450" indent="-171450">
                        <a:buFont typeface="Arial" panose="020B0604020202020204" pitchFamily="34" charset="0"/>
                        <a:buChar char="•"/>
                      </a:pPr>
                      <a:r>
                        <a:rPr lang="nl-NL" sz="1050" b="1" dirty="0">
                          <a:solidFill>
                            <a:srgbClr val="FF0000"/>
                          </a:solidFill>
                          <a:highlight>
                            <a:srgbClr val="00FF00"/>
                          </a:highlight>
                          <a:hlinkClick r:id="rId18"/>
                        </a:rPr>
                        <a:t>DHG</a:t>
                      </a:r>
                      <a:r>
                        <a:rPr lang="nl-NL" sz="800" b="1" dirty="0">
                          <a:solidFill>
                            <a:srgbClr val="FF0000"/>
                          </a:solidFill>
                          <a:highlight>
                            <a:srgbClr val="00FF00"/>
                          </a:highlight>
                          <a:hlinkClick r:id="rId18"/>
                        </a:rPr>
                        <a:t> </a:t>
                      </a:r>
                      <a:r>
                        <a:rPr lang="nl-NL" sz="1050" b="0" dirty="0">
                          <a:solidFill>
                            <a:srgbClr val="FF0000"/>
                          </a:solidFill>
                          <a:highlight>
                            <a:srgbClr val="00FF00"/>
                          </a:highlight>
                          <a:hlinkClick r:id="rId18"/>
                        </a:rPr>
                        <a:t>Werk en Kunstgroep</a:t>
                      </a:r>
                      <a:endParaRPr lang="nl-NL" sz="1050" b="0" dirty="0">
                        <a:solidFill>
                          <a:srgbClr val="FF0000"/>
                        </a:solidFill>
                        <a:highlight>
                          <a:srgbClr val="00FF00"/>
                        </a:highlight>
                      </a:endParaRPr>
                    </a:p>
                    <a:p>
                      <a:pPr marL="0" indent="0">
                        <a:buFont typeface="Arial" panose="020B0604020202020204" pitchFamily="34" charset="0"/>
                        <a:buNone/>
                      </a:pPr>
                      <a:r>
                        <a:rPr lang="nl-NL" sz="800" b="0" dirty="0">
                          <a:solidFill>
                            <a:srgbClr val="FF0000"/>
                          </a:solidFill>
                        </a:rPr>
                        <a:t>     </a:t>
                      </a:r>
                      <a:r>
                        <a:rPr lang="nl-NL" sz="700" b="0" dirty="0">
                          <a:solidFill>
                            <a:srgbClr val="00B050"/>
                          </a:solidFill>
                        </a:rPr>
                        <a:t>(</a:t>
                      </a:r>
                      <a:r>
                        <a:rPr lang="nl-NL" sz="700" b="0" dirty="0" err="1">
                          <a:solidFill>
                            <a:srgbClr val="00B050"/>
                          </a:solidFill>
                        </a:rPr>
                        <a:t>Bakenessergracht</a:t>
                      </a:r>
                      <a:r>
                        <a:rPr lang="nl-NL" sz="700" b="0" dirty="0">
                          <a:solidFill>
                            <a:srgbClr val="00B050"/>
                          </a:solidFill>
                        </a:rPr>
                        <a:t> 50 en 65)</a:t>
                      </a:r>
                    </a:p>
                    <a:p>
                      <a:pPr marL="171450" indent="-171450">
                        <a:buFont typeface="Arial" panose="020B0604020202020204" pitchFamily="34" charset="0"/>
                        <a:buChar char="•"/>
                      </a:pPr>
                      <a:r>
                        <a:rPr lang="nl-NL" sz="1050" b="1" dirty="0">
                          <a:solidFill>
                            <a:srgbClr val="00B050"/>
                          </a:solidFill>
                          <a:highlight>
                            <a:srgbClr val="00FF00"/>
                          </a:highlight>
                          <a:hlinkClick r:id="rId19"/>
                        </a:rPr>
                        <a:t>De Linde </a:t>
                      </a:r>
                      <a:r>
                        <a:rPr lang="nl-NL" sz="1050" b="0" dirty="0">
                          <a:solidFill>
                            <a:srgbClr val="00B050"/>
                          </a:solidFill>
                          <a:highlight>
                            <a:srgbClr val="00FF00"/>
                          </a:highlight>
                          <a:hlinkClick r:id="rId19"/>
                        </a:rPr>
                        <a:t>Mooi Zooi </a:t>
                      </a:r>
                      <a:r>
                        <a:rPr lang="nl-NL" sz="800" b="0" dirty="0">
                          <a:solidFill>
                            <a:srgbClr val="00B050"/>
                          </a:solidFill>
                        </a:rPr>
                        <a:t>(</a:t>
                      </a:r>
                      <a:r>
                        <a:rPr lang="nl-NL" sz="800" b="0" dirty="0" err="1">
                          <a:solidFill>
                            <a:srgbClr val="00B050"/>
                          </a:solidFill>
                        </a:rPr>
                        <a:t>Terschellingpad</a:t>
                      </a:r>
                      <a:endParaRPr lang="nl-NL" sz="105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10</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3</a:t>
                      </a:r>
                    </a:p>
                    <a:p>
                      <a:pPr marL="171450" indent="-171450">
                        <a:buFont typeface="Arial" panose="020B0604020202020204" pitchFamily="34" charset="0"/>
                        <a:buChar char="•"/>
                      </a:pPr>
                      <a:r>
                        <a:rPr lang="nl-NL" sz="1050" dirty="0">
                          <a:solidFill>
                            <a:sysClr val="windowText" lastClr="000000"/>
                          </a:solidFill>
                        </a:rPr>
                        <a:t>3</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3</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5</a:t>
                      </a:r>
                    </a:p>
                    <a:p>
                      <a:pPr marL="171450" indent="-171450">
                        <a:buFont typeface="Arial" panose="020B0604020202020204" pitchFamily="34" charset="0"/>
                        <a:buChar char="•"/>
                      </a:pPr>
                      <a:r>
                        <a:rPr lang="nl-NL" sz="1050" dirty="0">
                          <a:solidFill>
                            <a:sysClr val="windowText" lastClr="000000"/>
                          </a:solidFill>
                        </a:rPr>
                        <a:t>5</a:t>
                      </a:r>
                    </a:p>
                    <a:p>
                      <a:pPr marL="171450" indent="-171450">
                        <a:buFont typeface="Arial" panose="020B0604020202020204" pitchFamily="34" charset="0"/>
                        <a:buChar char="•"/>
                      </a:pPr>
                      <a:r>
                        <a:rPr lang="nl-NL" sz="1050" dirty="0">
                          <a:solidFill>
                            <a:sysClr val="windowText" lastClr="000000"/>
                          </a:solidFill>
                        </a:rPr>
                        <a:t>3</a:t>
                      </a:r>
                    </a:p>
                    <a:p>
                      <a:pPr marL="171450" indent="-171450">
                        <a:buFont typeface="Arial" panose="020B0604020202020204" pitchFamily="34" charset="0"/>
                        <a:buChar char="•"/>
                      </a:pPr>
                      <a:r>
                        <a:rPr lang="nl-NL" sz="1050" dirty="0">
                          <a:solidFill>
                            <a:sysClr val="windowText" lastClr="000000"/>
                          </a:solidFill>
                        </a:rPr>
                        <a:t>3</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3</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Allerlei werkzaamheden om de buurt schoon te houden</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Fietsenwerkplaats</a:t>
                      </a:r>
                    </a:p>
                    <a:p>
                      <a:pPr marL="171450" indent="-171450">
                        <a:buFont typeface="Arial" panose="020B0604020202020204" pitchFamily="34" charset="0"/>
                        <a:buChar char="•"/>
                      </a:pPr>
                      <a:r>
                        <a:rPr lang="nl-NL" sz="1050" dirty="0">
                          <a:solidFill>
                            <a:sysClr val="windowText" lastClr="000000"/>
                          </a:solidFill>
                        </a:rPr>
                        <a:t>Printshop en ontwerpstudio, grafische vormgeving</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Klussen </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Meubels maken, productiewerk</a:t>
                      </a:r>
                    </a:p>
                    <a:p>
                      <a:pPr marL="171450" indent="-171450">
                        <a:buFont typeface="Arial" panose="020B0604020202020204" pitchFamily="34" charset="0"/>
                        <a:buChar char="•"/>
                      </a:pPr>
                      <a:r>
                        <a:rPr lang="nl-NL" sz="1050" dirty="0">
                          <a:solidFill>
                            <a:sysClr val="windowText" lastClr="000000"/>
                          </a:solidFill>
                        </a:rPr>
                        <a:t>Productiemedewerker Atelier en Werkplaats</a:t>
                      </a:r>
                    </a:p>
                    <a:p>
                      <a:pPr marL="171450" indent="-171450">
                        <a:buFont typeface="Arial" panose="020B0604020202020204" pitchFamily="34" charset="0"/>
                        <a:buChar char="•"/>
                      </a:pPr>
                      <a:r>
                        <a:rPr lang="nl-NL" sz="1050" dirty="0">
                          <a:solidFill>
                            <a:sysClr val="windowText" lastClr="000000"/>
                          </a:solidFill>
                        </a:rPr>
                        <a:t>Reparaties, etaleren, pakketverzorging</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Creëren van diverse artikelen die vervolgens te koop zijn. Schilderen, hout bewerking, stofbewerking </a:t>
                      </a:r>
                      <a:r>
                        <a:rPr lang="nl-NL" sz="1050" dirty="0" err="1">
                          <a:solidFill>
                            <a:sysClr val="windowText" lastClr="000000"/>
                          </a:solidFill>
                        </a:rPr>
                        <a:t>etc</a:t>
                      </a:r>
                      <a:r>
                        <a:rPr lang="nl-NL" sz="1050" dirty="0">
                          <a:solidFill>
                            <a:sysClr val="windowText" lastClr="000000"/>
                          </a:solidFill>
                        </a:rPr>
                        <a:t> </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Kunst, keramiek, houtbewerking, kaarsenmakerij</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800" dirty="0">
                        <a:solidFill>
                          <a:sysClr val="windowText" lastClr="000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Winkel en creatief magazijn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31128021"/>
                  </a:ext>
                </a:extLst>
              </a:tr>
              <a:tr h="922500">
                <a:tc>
                  <a:txBody>
                    <a:bodyPr/>
                    <a:lstStyle/>
                    <a:p>
                      <a:r>
                        <a:rPr lang="nl-NL" sz="1200" dirty="0">
                          <a:solidFill>
                            <a:sysClr val="windowText" lastClr="000000"/>
                          </a:solidFill>
                        </a:rPr>
                        <a:t>Zorgen voor</a:t>
                      </a:r>
                      <a:r>
                        <a:rPr lang="nl-NL" sz="1200" baseline="0" dirty="0">
                          <a:solidFill>
                            <a:sysClr val="windowText" lastClr="000000"/>
                          </a:solidFill>
                        </a:rPr>
                        <a:t> mens en dier</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20"/>
                        </a:rPr>
                        <a:t>Ecosol</a:t>
                      </a:r>
                      <a:r>
                        <a:rPr lang="nl-NL" sz="1050" dirty="0">
                          <a:solidFill>
                            <a:srgbClr val="00B050"/>
                          </a:solidFill>
                          <a:highlight>
                            <a:srgbClr val="00FF00"/>
                          </a:highlight>
                          <a:hlinkClick r:id="rId20"/>
                        </a:rPr>
                        <a:t> De Nieuwe Werf* </a:t>
                      </a:r>
                      <a:r>
                        <a:rPr lang="nl-NL" sz="800" dirty="0">
                          <a:solidFill>
                            <a:srgbClr val="00B050"/>
                          </a:solidFill>
                        </a:rPr>
                        <a:t>(Werfstraat)</a:t>
                      </a:r>
                    </a:p>
                    <a:p>
                      <a:pPr marL="171450" indent="-171450">
                        <a:buFont typeface="Arial" panose="020B0604020202020204" pitchFamily="34" charset="0"/>
                        <a:buChar char="•"/>
                      </a:pPr>
                      <a:r>
                        <a:rPr lang="nl-NL" sz="1050" b="1" dirty="0">
                          <a:solidFill>
                            <a:schemeClr val="accent6">
                              <a:lumMod val="75000"/>
                            </a:schemeClr>
                          </a:solidFill>
                          <a:highlight>
                            <a:srgbClr val="FFFF00"/>
                          </a:highlight>
                          <a:hlinkClick r:id="rId21"/>
                        </a:rPr>
                        <a:t>Vogelhospitaal</a:t>
                      </a:r>
                      <a:r>
                        <a:rPr lang="nl-NL" sz="1050" dirty="0">
                          <a:solidFill>
                            <a:schemeClr val="accent6">
                              <a:lumMod val="75000"/>
                            </a:schemeClr>
                          </a:solidFill>
                        </a:rPr>
                        <a:t> </a:t>
                      </a:r>
                      <a:r>
                        <a:rPr lang="nl-NL" sz="800" dirty="0">
                          <a:solidFill>
                            <a:schemeClr val="accent6">
                              <a:lumMod val="75000"/>
                            </a:schemeClr>
                          </a:solidFill>
                        </a:rPr>
                        <a:t>(</a:t>
                      </a:r>
                      <a:r>
                        <a:rPr lang="nl-NL" sz="800" dirty="0" err="1">
                          <a:solidFill>
                            <a:schemeClr val="accent6">
                              <a:lumMod val="75000"/>
                            </a:schemeClr>
                          </a:solidFill>
                        </a:rPr>
                        <a:t>Vergierdeweg</a:t>
                      </a:r>
                      <a:r>
                        <a:rPr lang="nl-NL" sz="800" dirty="0">
                          <a:solidFill>
                            <a:schemeClr val="accent6">
                              <a:lumMod val="75000"/>
                            </a:schemeClr>
                          </a:solidFill>
                        </a:rPr>
                        <a:t>)</a:t>
                      </a:r>
                    </a:p>
                    <a:p>
                      <a:pPr marL="171450" indent="-171450">
                        <a:buFont typeface="Arial" panose="020B0604020202020204" pitchFamily="34" charset="0"/>
                        <a:buChar char="•"/>
                      </a:pPr>
                      <a:r>
                        <a:rPr lang="nl-NL" sz="1050" b="1" dirty="0">
                          <a:solidFill>
                            <a:schemeClr val="accent6">
                              <a:lumMod val="75000"/>
                            </a:schemeClr>
                          </a:solidFill>
                          <a:highlight>
                            <a:srgbClr val="FFFF00"/>
                          </a:highlight>
                          <a:hlinkClick r:id="rId22"/>
                        </a:rPr>
                        <a:t>Huisdierencentrum</a:t>
                      </a:r>
                      <a:r>
                        <a:rPr lang="nl-NL" sz="1050" b="1" dirty="0">
                          <a:solidFill>
                            <a:schemeClr val="accent6">
                              <a:lumMod val="75000"/>
                            </a:schemeClr>
                          </a:solidFill>
                        </a:rPr>
                        <a:t> </a:t>
                      </a:r>
                      <a:r>
                        <a:rPr lang="nl-NL" sz="800" b="0" dirty="0">
                          <a:solidFill>
                            <a:schemeClr val="accent6">
                              <a:lumMod val="75000"/>
                            </a:schemeClr>
                          </a:solidFill>
                        </a:rPr>
                        <a:t>(van Oosten de Bruijnstraat 64)</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err="1">
                          <a:solidFill>
                            <a:schemeClr val="accent6">
                              <a:lumMod val="75000"/>
                            </a:schemeClr>
                          </a:solidFill>
                          <a:highlight>
                            <a:srgbClr val="FFFF00"/>
                          </a:highlight>
                          <a:hlinkClick r:id="rId23"/>
                        </a:rPr>
                        <a:t>Dock</a:t>
                      </a:r>
                      <a:r>
                        <a:rPr lang="nl-NL" sz="1050" dirty="0">
                          <a:solidFill>
                            <a:schemeClr val="accent6">
                              <a:lumMod val="75000"/>
                            </a:schemeClr>
                          </a:solidFill>
                          <a:highlight>
                            <a:srgbClr val="FFFF00"/>
                          </a:highlight>
                          <a:hlinkClick r:id="rId23"/>
                        </a:rPr>
                        <a:t> en </a:t>
                      </a:r>
                      <a:r>
                        <a:rPr lang="nl-NL" sz="1050" b="1" dirty="0">
                          <a:solidFill>
                            <a:schemeClr val="accent6">
                              <a:lumMod val="75000"/>
                            </a:schemeClr>
                          </a:solidFill>
                          <a:highlight>
                            <a:srgbClr val="FFFF00"/>
                          </a:highlight>
                          <a:hlinkClick r:id="rId23"/>
                        </a:rPr>
                        <a:t>Haarlem Effect </a:t>
                      </a:r>
                      <a:r>
                        <a:rPr lang="nl-NL" sz="1050" dirty="0">
                          <a:solidFill>
                            <a:schemeClr val="accent6">
                              <a:lumMod val="75000"/>
                            </a:schemeClr>
                          </a:solidFill>
                        </a:rPr>
                        <a:t>diverse locaties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3</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2</a:t>
                      </a:r>
                    </a:p>
                    <a:p>
                      <a:pPr marL="171450" indent="-171450">
                        <a:buFont typeface="Arial" panose="020B0604020202020204" pitchFamily="34" charset="0"/>
                        <a:buChar char="•"/>
                      </a:pPr>
                      <a:r>
                        <a:rPr lang="nl-NL" sz="1050" dirty="0">
                          <a:solidFill>
                            <a:sysClr val="windowText" lastClr="000000"/>
                          </a:solidFill>
                        </a:rPr>
                        <a:t>2</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Dierenverzorging</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Vogelverblijven schoonhouden, verzorging</a:t>
                      </a:r>
                    </a:p>
                    <a:p>
                      <a:pPr marL="171450" indent="-171450">
                        <a:buFont typeface="Arial" panose="020B0604020202020204" pitchFamily="34" charset="0"/>
                        <a:buChar char="•"/>
                      </a:pPr>
                      <a:r>
                        <a:rPr lang="nl-NL" sz="1050" dirty="0">
                          <a:solidFill>
                            <a:sysClr val="windowText" lastClr="000000"/>
                          </a:solidFill>
                        </a:rPr>
                        <a:t>Diverse functies rond verzorging huisdieren</a:t>
                      </a:r>
                    </a:p>
                    <a:p>
                      <a:pPr marL="0" indent="0">
                        <a:buFont typeface="Arial" panose="020B0604020202020204" pitchFamily="34" charset="0"/>
                        <a:buNone/>
                      </a:pPr>
                      <a:endParaRPr lang="nl-NL" sz="800" dirty="0">
                        <a:solidFill>
                          <a:sysClr val="windowText" lastClr="000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koffie/thee schenken, welkom heten, wegwijzen, praatje maken</a:t>
                      </a:r>
                    </a:p>
                    <a:p>
                      <a:pPr marL="171450" indent="-171450">
                        <a:buFont typeface="Arial" panose="020B0604020202020204" pitchFamily="34" charset="0"/>
                        <a:buChar char="•"/>
                      </a:pPr>
                      <a:endParaRPr lang="nl-NL" sz="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29342761"/>
                  </a:ext>
                </a:extLst>
              </a:tr>
              <a:tr h="829972">
                <a:tc>
                  <a:txBody>
                    <a:bodyPr/>
                    <a:lstStyle/>
                    <a:p>
                      <a:r>
                        <a:rPr lang="nl-NL" sz="1200" dirty="0">
                          <a:solidFill>
                            <a:sysClr val="windowText" lastClr="000000"/>
                          </a:solidFill>
                        </a:rPr>
                        <a:t>Leren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chemeClr val="accent6">
                              <a:lumMod val="75000"/>
                            </a:schemeClr>
                          </a:solidFill>
                          <a:highlight>
                            <a:srgbClr val="FFFF00"/>
                          </a:highlight>
                          <a:hlinkClick r:id="rId24"/>
                        </a:rPr>
                        <a:t>Herstelacademie</a:t>
                      </a:r>
                      <a:r>
                        <a:rPr lang="nl-NL" sz="1050" dirty="0">
                          <a:solidFill>
                            <a:schemeClr val="accent6">
                              <a:lumMod val="75000"/>
                            </a:schemeClr>
                          </a:solidFill>
                        </a:rPr>
                        <a:t> </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50" dirty="0">
                        <a:solidFill>
                          <a:schemeClr val="accent6">
                            <a:lumMod val="75000"/>
                          </a:schemeClr>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3"/>
                        </a:rPr>
                        <a:t>Ecosol </a:t>
                      </a:r>
                      <a:r>
                        <a:rPr lang="nl-NL" sz="1050" dirty="0">
                          <a:solidFill>
                            <a:srgbClr val="00B050"/>
                          </a:solidFill>
                          <a:highlight>
                            <a:srgbClr val="00FF00"/>
                          </a:highlight>
                          <a:hlinkClick r:id="rId3"/>
                        </a:rPr>
                        <a:t>‘t Fjord *</a:t>
                      </a:r>
                      <a:r>
                        <a:rPr lang="nl-NL" sz="800" dirty="0">
                          <a:solidFill>
                            <a:srgbClr val="00B050"/>
                          </a:solidFill>
                          <a:highlight>
                            <a:srgbClr val="00FF00"/>
                          </a:highlight>
                          <a:hlinkClick r:id="rId3"/>
                        </a:rPr>
                        <a:t>(</a:t>
                      </a:r>
                      <a:r>
                        <a:rPr lang="nl-NL" sz="800" dirty="0">
                          <a:solidFill>
                            <a:srgbClr val="00B050"/>
                          </a:solidFill>
                        </a:rPr>
                        <a:t>Paul Krugerkade)</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11"/>
                        </a:rPr>
                        <a:t>Werkdag </a:t>
                      </a:r>
                      <a:r>
                        <a:rPr lang="nl-NL" sz="1050" b="0" dirty="0">
                          <a:solidFill>
                            <a:srgbClr val="00B050"/>
                          </a:solidFill>
                          <a:highlight>
                            <a:srgbClr val="00FF00"/>
                          </a:highlight>
                          <a:hlinkClick r:id="rId11"/>
                        </a:rPr>
                        <a:t>Snuffelmug</a:t>
                      </a:r>
                      <a:r>
                        <a:rPr lang="nl-NL" sz="1050" b="0" dirty="0">
                          <a:solidFill>
                            <a:srgbClr val="00B050"/>
                          </a:solidFill>
                        </a:rPr>
                        <a:t>* </a:t>
                      </a:r>
                      <a:r>
                        <a:rPr lang="nl-NL" sz="800" b="0" dirty="0">
                          <a:solidFill>
                            <a:srgbClr val="00B050"/>
                          </a:solidFill>
                        </a:rPr>
                        <a:t>(Surinameweg 9B)</a:t>
                      </a:r>
                      <a:endParaRPr lang="nl-NL" sz="1050" b="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4</a:t>
                      </a:r>
                    </a:p>
                    <a:p>
                      <a:pPr marL="171450" indent="-171450">
                        <a:buFont typeface="Arial" panose="020B0604020202020204" pitchFamily="34" charset="0"/>
                        <a:buChar char="•"/>
                      </a:pPr>
                      <a:r>
                        <a:rPr lang="nl-NL" sz="1050" dirty="0">
                          <a:solidFill>
                            <a:sysClr val="windowText" lastClr="000000"/>
                          </a:solidFill>
                        </a:rPr>
                        <a:t>8</a:t>
                      </a:r>
                    </a:p>
                    <a:p>
                      <a:pPr marL="171450" indent="-171450">
                        <a:buFont typeface="Arial" panose="020B0604020202020204" pitchFamily="34" charset="0"/>
                        <a:buChar char="•"/>
                      </a:pPr>
                      <a:endParaRPr lang="nl-NL" sz="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Door educatie en zelfhulpwerken aan herstel en ontwikkelen krachten en talenten</a:t>
                      </a:r>
                    </a:p>
                    <a:p>
                      <a:pPr marL="171450" indent="-171450">
                        <a:buFont typeface="Arial" panose="020B0604020202020204" pitchFamily="34" charset="0"/>
                        <a:buChar char="•"/>
                      </a:pPr>
                      <a:r>
                        <a:rPr lang="nl-NL" sz="1050" dirty="0">
                          <a:solidFill>
                            <a:sysClr val="windowText" lastClr="000000"/>
                          </a:solidFill>
                        </a:rPr>
                        <a:t>Computerles</a:t>
                      </a:r>
                    </a:p>
                    <a:p>
                      <a:pPr marL="171450" indent="-171450">
                        <a:buFont typeface="Arial" panose="020B0604020202020204" pitchFamily="34" charset="0"/>
                        <a:buChar char="•"/>
                      </a:pPr>
                      <a:r>
                        <a:rPr lang="nl-NL" sz="1050" dirty="0">
                          <a:solidFill>
                            <a:sysClr val="windowText" lastClr="000000"/>
                          </a:solidFill>
                        </a:rPr>
                        <a:t>Arbeidsvaardigheden</a:t>
                      </a:r>
                    </a:p>
                    <a:p>
                      <a:pPr marL="171450" indent="-171450">
                        <a:buFont typeface="Arial" panose="020B0604020202020204" pitchFamily="34" charset="0"/>
                        <a:buChar char="•"/>
                      </a:pPr>
                      <a:endParaRPr lang="nl-NL" sz="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17830936"/>
                  </a:ext>
                </a:extLst>
              </a:tr>
              <a:tr h="450908">
                <a:tc>
                  <a:txBody>
                    <a:bodyPr/>
                    <a:lstStyle/>
                    <a:p>
                      <a:r>
                        <a:rPr lang="nl-NL" sz="1200" dirty="0">
                          <a:solidFill>
                            <a:sysClr val="windowText" lastClr="000000"/>
                          </a:solidFill>
                        </a:rPr>
                        <a:t>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FF0000"/>
                          </a:highlight>
                          <a:hlinkClick r:id="rId25"/>
                        </a:rPr>
                        <a:t>Sportsupport</a:t>
                      </a:r>
                      <a:r>
                        <a:rPr lang="nl-NL" sz="1050" b="1" dirty="0">
                          <a:solidFill>
                            <a:srgbClr val="FF0000"/>
                          </a:solidFill>
                          <a:hlinkClick r:id="rId25"/>
                        </a:rPr>
                        <a:t> </a:t>
                      </a:r>
                      <a:endParaRPr lang="nl-NL" sz="1050" b="1" dirty="0">
                        <a:solidFill>
                          <a:srgbClr val="FF0000"/>
                        </a:solidFill>
                      </a:endParaRPr>
                    </a:p>
                    <a:p>
                      <a:pPr marL="0" indent="0">
                        <a:buNone/>
                      </a:pPr>
                      <a:endParaRPr lang="nl-NL" sz="800" b="0" dirty="0">
                        <a:solidFill>
                          <a:schemeClr val="tx1"/>
                        </a:solidFill>
                      </a:endParaRPr>
                    </a:p>
                    <a:p>
                      <a:pPr marL="0" indent="0">
                        <a:buNone/>
                      </a:pPr>
                      <a:endParaRPr lang="nl-NL"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verkeersregelaar hardloopevenementen, wandelgroepen begeleiden, buurtprojecten ondersteunen op sportgebied.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91396424"/>
                  </a:ext>
                </a:extLst>
              </a:tr>
            </a:tbl>
          </a:graphicData>
        </a:graphic>
      </p:graphicFrame>
      <p:sp>
        <p:nvSpPr>
          <p:cNvPr id="2" name="Tekstvak 1"/>
          <p:cNvSpPr txBox="1"/>
          <p:nvPr/>
        </p:nvSpPr>
        <p:spPr>
          <a:xfrm>
            <a:off x="544133" y="303531"/>
            <a:ext cx="4248531" cy="461665"/>
          </a:xfrm>
          <a:prstGeom prst="rect">
            <a:avLst/>
          </a:prstGeom>
          <a:noFill/>
        </p:spPr>
        <p:txBody>
          <a:bodyPr wrap="square" rtlCol="0">
            <a:spAutoFit/>
          </a:bodyPr>
          <a:lstStyle/>
          <a:p>
            <a:r>
              <a:rPr lang="nl-NL" sz="2400" b="1" dirty="0">
                <a:ln w="22225">
                  <a:solidFill>
                    <a:schemeClr val="accent2"/>
                  </a:solidFill>
                  <a:prstDash val="solid"/>
                </a:ln>
                <a:solidFill>
                  <a:schemeClr val="accent2">
                    <a:lumMod val="40000"/>
                    <a:lumOff val="60000"/>
                  </a:schemeClr>
                </a:solidFill>
              </a:rPr>
              <a:t>Gebied Haarlem</a:t>
            </a:r>
          </a:p>
        </p:txBody>
      </p:sp>
      <p:sp>
        <p:nvSpPr>
          <p:cNvPr id="4" name="Tekstvak 3">
            <a:extLst>
              <a:ext uri="{FF2B5EF4-FFF2-40B4-BE49-F238E27FC236}">
                <a16:creationId xmlns:a16="http://schemas.microsoft.com/office/drawing/2014/main" id="{CF96DDF6-BACD-4F02-B743-0DEFEAB68ADC}"/>
              </a:ext>
            </a:extLst>
          </p:cNvPr>
          <p:cNvSpPr txBox="1"/>
          <p:nvPr/>
        </p:nvSpPr>
        <p:spPr>
          <a:xfrm>
            <a:off x="1776264" y="5680720"/>
            <a:ext cx="2232248" cy="2039020"/>
          </a:xfrm>
          <a:prstGeom prst="rect">
            <a:avLst/>
          </a:prstGeom>
          <a:noFill/>
        </p:spPr>
        <p:txBody>
          <a:bodyPr wrap="square" rtlCol="0">
            <a:spAutoFit/>
          </a:bodyPr>
          <a:lstStyle/>
          <a:p>
            <a:pPr marL="171450" indent="-171450">
              <a:buFont typeface="Arial" panose="020B0604020202020204" pitchFamily="34" charset="0"/>
              <a:buChar char="•"/>
            </a:pPr>
            <a:r>
              <a:rPr lang="nl-NL" sz="1050" b="1" dirty="0">
                <a:solidFill>
                  <a:srgbClr val="00B050"/>
                </a:solidFill>
                <a:highlight>
                  <a:srgbClr val="00FF00"/>
                </a:highlight>
                <a:hlinkClick r:id="rId26"/>
              </a:rPr>
              <a:t>RIBW</a:t>
            </a:r>
            <a:r>
              <a:rPr lang="nl-NL" sz="1050" b="1" dirty="0">
                <a:solidFill>
                  <a:srgbClr val="00B050"/>
                </a:solidFill>
                <a:highlight>
                  <a:srgbClr val="00FF00"/>
                </a:highlight>
              </a:rPr>
              <a:t> </a:t>
            </a:r>
            <a:r>
              <a:rPr lang="nl-NL" sz="1050" dirty="0">
                <a:solidFill>
                  <a:srgbClr val="00B050"/>
                </a:solidFill>
                <a:highlight>
                  <a:srgbClr val="00FF00"/>
                </a:highlight>
              </a:rPr>
              <a:t>Groen en Doen</a:t>
            </a:r>
            <a:r>
              <a:rPr lang="nl-NL" sz="1050" dirty="0">
                <a:solidFill>
                  <a:srgbClr val="00B050"/>
                </a:solidFill>
              </a:rPr>
              <a:t>*</a:t>
            </a:r>
          </a:p>
          <a:p>
            <a:pPr marL="171450" indent="-171450">
              <a:buFont typeface="Arial" panose="020B0604020202020204" pitchFamily="34" charset="0"/>
              <a:buChar char="•"/>
            </a:pPr>
            <a:r>
              <a:rPr lang="nl-NL" sz="1050" b="1" dirty="0">
                <a:solidFill>
                  <a:srgbClr val="00B050"/>
                </a:solidFill>
                <a:highlight>
                  <a:srgbClr val="00FF00"/>
                </a:highlight>
                <a:hlinkClick r:id="rId20"/>
              </a:rPr>
              <a:t>Ecosol</a:t>
            </a:r>
            <a:r>
              <a:rPr lang="nl-NL" sz="1050" dirty="0">
                <a:solidFill>
                  <a:srgbClr val="00B050"/>
                </a:solidFill>
                <a:highlight>
                  <a:srgbClr val="00FF00"/>
                </a:highlight>
                <a:hlinkClick r:id="rId20"/>
              </a:rPr>
              <a:t> De Nieuwe Werf</a:t>
            </a:r>
            <a:r>
              <a:rPr lang="nl-NL" sz="1050" dirty="0">
                <a:solidFill>
                  <a:srgbClr val="00B050"/>
                </a:solidFill>
              </a:rPr>
              <a:t>* </a:t>
            </a:r>
            <a:r>
              <a:rPr lang="nl-NL" sz="800" dirty="0">
                <a:solidFill>
                  <a:srgbClr val="00B050"/>
                </a:solidFill>
              </a:rPr>
              <a:t>(Werfstraat)</a:t>
            </a:r>
          </a:p>
          <a:p>
            <a:pPr marL="171450" indent="-171450">
              <a:buFont typeface="Arial" panose="020B0604020202020204" pitchFamily="34" charset="0"/>
              <a:buChar char="•"/>
            </a:pPr>
            <a:r>
              <a:rPr lang="nl-NL" sz="1050" b="1" dirty="0">
                <a:solidFill>
                  <a:srgbClr val="00B050"/>
                </a:solidFill>
                <a:highlight>
                  <a:srgbClr val="00FF00"/>
                </a:highlight>
                <a:hlinkClick r:id="rId27"/>
              </a:rPr>
              <a:t>Ecosol</a:t>
            </a:r>
            <a:r>
              <a:rPr lang="nl-NL" sz="1050" dirty="0">
                <a:solidFill>
                  <a:srgbClr val="00B050"/>
                </a:solidFill>
                <a:highlight>
                  <a:srgbClr val="00FF00"/>
                </a:highlight>
                <a:hlinkClick r:id="rId27"/>
              </a:rPr>
              <a:t> De groene Werkplaats</a:t>
            </a:r>
            <a:r>
              <a:rPr lang="nl-NL" sz="1050" dirty="0">
                <a:solidFill>
                  <a:srgbClr val="00B050"/>
                </a:solidFill>
              </a:rPr>
              <a:t>* </a:t>
            </a:r>
            <a:r>
              <a:rPr lang="nl-NL" sz="800" dirty="0">
                <a:solidFill>
                  <a:srgbClr val="00B050"/>
                </a:solidFill>
              </a:rPr>
              <a:t>(v. </a:t>
            </a:r>
            <a:r>
              <a:rPr lang="nl-NL" sz="800" dirty="0" err="1">
                <a:solidFill>
                  <a:srgbClr val="00B050"/>
                </a:solidFill>
              </a:rPr>
              <a:t>Dortstraat</a:t>
            </a:r>
            <a:r>
              <a:rPr lang="nl-NL" sz="800" dirty="0">
                <a:solidFill>
                  <a:srgbClr val="00B050"/>
                </a:solidFill>
              </a:rPr>
              <a:t>)</a:t>
            </a:r>
          </a:p>
          <a:p>
            <a:pPr marL="171450" indent="-171450">
              <a:buFont typeface="Arial" panose="020B0604020202020204" pitchFamily="34" charset="0"/>
              <a:buChar char="•"/>
            </a:pPr>
            <a:r>
              <a:rPr lang="nl-NL" sz="1050" b="1" dirty="0">
                <a:solidFill>
                  <a:srgbClr val="00B050"/>
                </a:solidFill>
                <a:highlight>
                  <a:srgbClr val="00FF00"/>
                </a:highlight>
                <a:hlinkClick r:id="rId14"/>
              </a:rPr>
              <a:t>Ecosol</a:t>
            </a:r>
            <a:r>
              <a:rPr lang="nl-NL" sz="1050" dirty="0">
                <a:solidFill>
                  <a:srgbClr val="00B050"/>
                </a:solidFill>
                <a:highlight>
                  <a:srgbClr val="00FF00"/>
                </a:highlight>
                <a:hlinkClick r:id="rId14"/>
              </a:rPr>
              <a:t> Het Posthuis</a:t>
            </a:r>
            <a:r>
              <a:rPr lang="nl-NL" sz="1050" dirty="0">
                <a:solidFill>
                  <a:srgbClr val="00B050"/>
                </a:solidFill>
              </a:rPr>
              <a:t>* </a:t>
            </a:r>
            <a:r>
              <a:rPr lang="nl-NL" sz="800" dirty="0">
                <a:solidFill>
                  <a:srgbClr val="00B050"/>
                </a:solidFill>
              </a:rPr>
              <a:t>(Meester J. </a:t>
            </a:r>
            <a:r>
              <a:rPr lang="nl-NL" sz="800" dirty="0" err="1">
                <a:solidFill>
                  <a:srgbClr val="00B050"/>
                </a:solidFill>
              </a:rPr>
              <a:t>Gerritszln</a:t>
            </a:r>
            <a:r>
              <a:rPr lang="nl-NL" sz="800" dirty="0">
                <a:solidFill>
                  <a:srgbClr val="00B050"/>
                </a:solidFill>
              </a:rPr>
              <a:t>)</a:t>
            </a:r>
          </a:p>
          <a:p>
            <a:pPr marL="171450" indent="-171450">
              <a:buFont typeface="Arial" panose="020B0604020202020204" pitchFamily="34" charset="0"/>
              <a:buChar char="•"/>
            </a:pPr>
            <a:r>
              <a:rPr lang="nl-NL" sz="1050" b="1" dirty="0">
                <a:solidFill>
                  <a:srgbClr val="00B050"/>
                </a:solidFill>
                <a:highlight>
                  <a:srgbClr val="00FF00"/>
                </a:highlight>
                <a:hlinkClick r:id="rId9"/>
              </a:rPr>
              <a:t>Juttersgeluk</a:t>
            </a:r>
            <a:r>
              <a:rPr lang="nl-NL" sz="1050" dirty="0">
                <a:solidFill>
                  <a:srgbClr val="00B050"/>
                </a:solidFill>
              </a:rPr>
              <a:t>*</a:t>
            </a:r>
            <a:r>
              <a:rPr lang="nl-NL" sz="1050" b="1" dirty="0">
                <a:solidFill>
                  <a:srgbClr val="00B050"/>
                </a:solidFill>
              </a:rPr>
              <a:t> </a:t>
            </a:r>
            <a:r>
              <a:rPr lang="nl-NL" sz="800" dirty="0">
                <a:solidFill>
                  <a:srgbClr val="00B050"/>
                </a:solidFill>
              </a:rPr>
              <a:t>(Tetterodeweg 27a)*</a:t>
            </a:r>
          </a:p>
          <a:p>
            <a:pPr marL="171450" indent="-171450">
              <a:buFont typeface="Arial" panose="020B0604020202020204" pitchFamily="34" charset="0"/>
              <a:buChar char="•"/>
            </a:pPr>
            <a:r>
              <a:rPr lang="nl-NL" sz="1050" b="1" dirty="0">
                <a:solidFill>
                  <a:schemeClr val="accent6">
                    <a:lumMod val="75000"/>
                  </a:schemeClr>
                </a:solidFill>
                <a:highlight>
                  <a:srgbClr val="00FF00"/>
                </a:highlight>
                <a:hlinkClick r:id="rId28"/>
              </a:rPr>
              <a:t>De Nieuwe Akker </a:t>
            </a:r>
            <a:r>
              <a:rPr lang="nl-NL" sz="1050" dirty="0">
                <a:solidFill>
                  <a:schemeClr val="accent6">
                    <a:lumMod val="75000"/>
                  </a:schemeClr>
                </a:solidFill>
                <a:highlight>
                  <a:srgbClr val="00FF00"/>
                </a:highlight>
                <a:hlinkClick r:id="rId28"/>
              </a:rPr>
              <a:t>Stadstuinderij</a:t>
            </a:r>
            <a:endParaRPr lang="nl-NL" sz="1050" dirty="0">
              <a:solidFill>
                <a:schemeClr val="accent6">
                  <a:lumMod val="75000"/>
                </a:schemeClr>
              </a:solidFill>
              <a:highlight>
                <a:srgbClr val="00FF00"/>
              </a:highlight>
            </a:endParaRPr>
          </a:p>
          <a:p>
            <a:pPr marL="171450" indent="-171450">
              <a:buFont typeface="Arial" panose="020B0604020202020204" pitchFamily="34" charset="0"/>
              <a:buChar char="•"/>
            </a:pPr>
            <a:r>
              <a:rPr lang="nl-NL" sz="1050" b="1" dirty="0">
                <a:solidFill>
                  <a:schemeClr val="accent6">
                    <a:lumMod val="75000"/>
                  </a:schemeClr>
                </a:solidFill>
                <a:highlight>
                  <a:srgbClr val="00FF00"/>
                </a:highlight>
                <a:hlinkClick r:id="rId29"/>
              </a:rPr>
              <a:t>Landzijde</a:t>
            </a:r>
            <a:r>
              <a:rPr lang="nl-NL" sz="1050" dirty="0">
                <a:solidFill>
                  <a:schemeClr val="accent6">
                    <a:lumMod val="75000"/>
                  </a:schemeClr>
                </a:solidFill>
                <a:highlight>
                  <a:srgbClr val="00FF00"/>
                </a:highlight>
                <a:hlinkClick r:id="rId29"/>
              </a:rPr>
              <a:t> Tuinderij de Ark </a:t>
            </a:r>
            <a:r>
              <a:rPr lang="nl-NL" sz="800" dirty="0">
                <a:solidFill>
                  <a:srgbClr val="00B050"/>
                </a:solidFill>
                <a:highlight>
                  <a:srgbClr val="00FF00"/>
                </a:highlight>
              </a:rPr>
              <a:t>(</a:t>
            </a:r>
            <a:r>
              <a:rPr lang="nl-NL" sz="800" dirty="0" err="1">
                <a:solidFill>
                  <a:srgbClr val="00B050"/>
                </a:solidFill>
              </a:rPr>
              <a:t>Denneweg</a:t>
            </a:r>
            <a:r>
              <a:rPr lang="nl-NL" sz="800" dirty="0">
                <a:solidFill>
                  <a:srgbClr val="00B050"/>
                </a:solidFill>
              </a:rPr>
              <a:t> 8 Bloemendaal)</a:t>
            </a:r>
          </a:p>
          <a:p>
            <a:pPr marL="171450" indent="-171450">
              <a:buFont typeface="Arial" panose="020B0604020202020204" pitchFamily="34" charset="0"/>
              <a:buChar char="•"/>
            </a:pPr>
            <a:endParaRPr lang="nl-NL" sz="1050" dirty="0">
              <a:solidFill>
                <a:srgbClr val="00B050"/>
              </a:solidFill>
            </a:endParaRPr>
          </a:p>
          <a:p>
            <a:endParaRPr lang="nl-NL" sz="1050" b="1" dirty="0">
              <a:solidFill>
                <a:srgbClr val="00B050"/>
              </a:solidFill>
            </a:endParaRPr>
          </a:p>
        </p:txBody>
      </p:sp>
      <p:sp>
        <p:nvSpPr>
          <p:cNvPr id="5" name="Actieknop: Terug 4">
            <a:hlinkClick r:id="rId30" action="ppaction://hlinksldjump" highlightClick="1"/>
            <a:extLst>
              <a:ext uri="{FF2B5EF4-FFF2-40B4-BE49-F238E27FC236}">
                <a16:creationId xmlns:a16="http://schemas.microsoft.com/office/drawing/2014/main" id="{CE14AE09-633A-4AA9-9DBB-50B2379C6A06}"/>
              </a:ext>
            </a:extLst>
          </p:cNvPr>
          <p:cNvSpPr/>
          <p:nvPr/>
        </p:nvSpPr>
        <p:spPr>
          <a:xfrm>
            <a:off x="7598568" y="12008416"/>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98955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1379064024"/>
              </p:ext>
            </p:extLst>
          </p:nvPr>
        </p:nvGraphicFramePr>
        <p:xfrm>
          <a:off x="643135" y="856184"/>
          <a:ext cx="8497009" cy="11737304"/>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1229315406"/>
                    </a:ext>
                  </a:extLst>
                </a:gridCol>
                <a:gridCol w="2448272">
                  <a:extLst>
                    <a:ext uri="{9D8B030D-6E8A-4147-A177-3AD203B41FA5}">
                      <a16:colId xmlns:a16="http://schemas.microsoft.com/office/drawing/2014/main" val="2788670543"/>
                    </a:ext>
                  </a:extLst>
                </a:gridCol>
                <a:gridCol w="936104">
                  <a:extLst>
                    <a:ext uri="{9D8B030D-6E8A-4147-A177-3AD203B41FA5}">
                      <a16:colId xmlns:a16="http://schemas.microsoft.com/office/drawing/2014/main" val="1980223493"/>
                    </a:ext>
                  </a:extLst>
                </a:gridCol>
                <a:gridCol w="3744481">
                  <a:extLst>
                    <a:ext uri="{9D8B030D-6E8A-4147-A177-3AD203B41FA5}">
                      <a16:colId xmlns:a16="http://schemas.microsoft.com/office/drawing/2014/main" val="2128121902"/>
                    </a:ext>
                  </a:extLst>
                </a:gridCol>
              </a:tblGrid>
              <a:tr h="1881170">
                <a:tc>
                  <a:txBody>
                    <a:bodyPr/>
                    <a:lstStyle/>
                    <a:p>
                      <a:pPr marL="0" indent="0">
                        <a:buNone/>
                      </a:pPr>
                      <a:r>
                        <a:rPr lang="nl-NL" sz="1200" dirty="0">
                          <a:solidFill>
                            <a:sysClr val="windowText" lastClr="000000"/>
                          </a:solidFill>
                        </a:rPr>
                        <a:t>Geclusterde thema’s</a:t>
                      </a:r>
                    </a:p>
                    <a:p>
                      <a:pPr marL="0" indent="0">
                        <a:buNone/>
                      </a:pPr>
                      <a:endParaRPr lang="nl-NL" sz="8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None/>
                      </a:pPr>
                      <a:r>
                        <a:rPr lang="nl-NL" sz="1200" b="1" dirty="0">
                          <a:solidFill>
                            <a:schemeClr val="tx1"/>
                          </a:solidFill>
                        </a:rPr>
                        <a:t>Aanbod</a:t>
                      </a:r>
                    </a:p>
                    <a:p>
                      <a:pPr marL="0" indent="0">
                        <a:buNone/>
                      </a:pPr>
                      <a:endParaRPr lang="nl-NL" sz="1200" b="1" dirty="0">
                        <a:solidFill>
                          <a:schemeClr val="tx1"/>
                        </a:solidFill>
                      </a:endParaRPr>
                    </a:p>
                    <a:p>
                      <a:pPr marL="171450" indent="-171450">
                        <a:buFont typeface="Arial" panose="020B0604020202020204" pitchFamily="34" charset="0"/>
                        <a:buChar char="•"/>
                      </a:pPr>
                      <a:r>
                        <a:rPr lang="nl-NL" sz="1000" b="0" i="0" dirty="0">
                          <a:solidFill>
                            <a:schemeClr val="tx1"/>
                          </a:solidFill>
                        </a:rPr>
                        <a:t>Geen beschikking nodig</a:t>
                      </a:r>
                    </a:p>
                    <a:p>
                      <a:pPr marL="171450" indent="-171450">
                        <a:buFont typeface="Arial" panose="020B0604020202020204" pitchFamily="34" charset="0"/>
                        <a:buChar char="•"/>
                      </a:pPr>
                      <a:endParaRPr lang="nl-NL" sz="1000" b="0" i="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FF0000"/>
                          </a:highlight>
                          <a:uLnTx/>
                          <a:uFillTx/>
                          <a:latin typeface="+mn-lt"/>
                          <a:ea typeface="+mn-ea"/>
                          <a:cs typeface="+mn-cs"/>
                        </a:rPr>
                        <a:t>vanuit project nog geen contact</a:t>
                      </a: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FFFF00"/>
                          </a:highlight>
                          <a:uLnTx/>
                          <a:uFillTx/>
                          <a:latin typeface="+mn-lt"/>
                          <a:ea typeface="+mn-ea"/>
                          <a:cs typeface="+mn-cs"/>
                        </a:rPr>
                        <a:t>vrijwilligerswerkplek</a:t>
                      </a: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00FF00"/>
                          </a:highlight>
                          <a:uLnTx/>
                          <a:uFillTx/>
                          <a:latin typeface="+mn-lt"/>
                          <a:ea typeface="+mn-ea"/>
                          <a:cs typeface="+mn-cs"/>
                        </a:rPr>
                        <a:t>loopt, laagdrempelig</a:t>
                      </a: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00FFFF"/>
                          </a:highlight>
                          <a:uLnTx/>
                          <a:uFillTx/>
                          <a:latin typeface="+mn-lt"/>
                          <a:ea typeface="+mn-ea"/>
                          <a:cs typeface="+mn-cs"/>
                        </a:rPr>
                        <a:t>loopt, niet laagdrempelig</a:t>
                      </a:r>
                    </a:p>
                    <a:p>
                      <a:pPr marL="0" indent="0">
                        <a:buFont typeface="Arial" panose="020B0604020202020204" pitchFamily="34" charset="0"/>
                        <a:buNone/>
                      </a:pPr>
                      <a:endParaRPr lang="nl-NL" sz="1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nl-NL" sz="1200" dirty="0">
                          <a:solidFill>
                            <a:sysClr val="windowText" lastClr="000000"/>
                          </a:solidFill>
                        </a:rPr>
                        <a:t>Aantal</a:t>
                      </a:r>
                      <a:r>
                        <a:rPr lang="nl-NL" sz="1200" baseline="0" dirty="0">
                          <a:solidFill>
                            <a:sysClr val="windowText" lastClr="000000"/>
                          </a:solidFill>
                        </a:rPr>
                        <a:t> </a:t>
                      </a:r>
                      <a:r>
                        <a:rPr lang="nl-NL" sz="1200" baseline="0" dirty="0" err="1">
                          <a:solidFill>
                            <a:sysClr val="windowText" lastClr="000000"/>
                          </a:solidFill>
                        </a:rPr>
                        <a:t>laag-drempelige</a:t>
                      </a:r>
                      <a:r>
                        <a:rPr lang="nl-NL" sz="1200" baseline="0" dirty="0">
                          <a:solidFill>
                            <a:sysClr val="windowText" lastClr="000000"/>
                          </a:solidFill>
                        </a:rPr>
                        <a:t> plekken </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1200" dirty="0">
                          <a:solidFill>
                            <a:sysClr val="windowText" lastClr="000000"/>
                          </a:solidFill>
                        </a:rPr>
                        <a:t>Laagdrempelig aanbod en perspectief</a:t>
                      </a:r>
                      <a:r>
                        <a:rPr lang="nl-NL" sz="1200" baseline="0" dirty="0">
                          <a:solidFill>
                            <a:sysClr val="windowText" lastClr="000000"/>
                          </a:solidFill>
                        </a:rPr>
                        <a:t> in de activiteit</a:t>
                      </a:r>
                    </a:p>
                    <a:p>
                      <a:pPr marL="171450" indent="-171450">
                        <a:buFont typeface="Wingdings" panose="05000000000000000000" pitchFamily="2" charset="2"/>
                        <a:buChar char="Ø"/>
                      </a:pPr>
                      <a:r>
                        <a:rPr lang="nl-NL" sz="1050" b="0" i="1" kern="1200" dirty="0">
                          <a:solidFill>
                            <a:schemeClr val="tx1"/>
                          </a:solidFill>
                          <a:effectLst/>
                          <a:latin typeface="+mn-lt"/>
                          <a:ea typeface="+mn-ea"/>
                          <a:cs typeface="+mn-cs"/>
                        </a:rPr>
                        <a:t>Er zijn plekken</a:t>
                      </a:r>
                      <a:r>
                        <a:rPr lang="nl-NL" sz="1050" b="0" i="1" kern="1200" baseline="0" dirty="0">
                          <a:solidFill>
                            <a:schemeClr val="tx1"/>
                          </a:solidFill>
                          <a:effectLst/>
                          <a:latin typeface="+mn-lt"/>
                          <a:ea typeface="+mn-ea"/>
                          <a:cs typeface="+mn-cs"/>
                        </a:rPr>
                        <a:t> direct beschikbaar waar mensen terecht kunnen</a:t>
                      </a:r>
                    </a:p>
                    <a:p>
                      <a:pPr marL="171450" indent="-171450">
                        <a:buFont typeface="Wingdings" panose="05000000000000000000" pitchFamily="2" charset="2"/>
                        <a:buChar char="Ø"/>
                      </a:pPr>
                      <a:r>
                        <a:rPr lang="nl-NL" sz="1050" b="0" i="1" kern="1200" baseline="0" dirty="0">
                          <a:solidFill>
                            <a:schemeClr val="tx1"/>
                          </a:solidFill>
                          <a:effectLst/>
                          <a:latin typeface="+mn-lt"/>
                          <a:ea typeface="+mn-ea"/>
                          <a:cs typeface="+mn-cs"/>
                        </a:rPr>
                        <a:t>Het aanbod past in interessegebied (thema’s) cliënt</a:t>
                      </a:r>
                    </a:p>
                    <a:p>
                      <a:pPr marL="171450" indent="-171450">
                        <a:buFont typeface="Wingdings" panose="05000000000000000000" pitchFamily="2" charset="2"/>
                        <a:buChar char="Ø"/>
                      </a:pPr>
                      <a:r>
                        <a:rPr lang="nl-NL" sz="1050" b="0" i="1" kern="1200" baseline="0" dirty="0">
                          <a:solidFill>
                            <a:schemeClr val="tx1"/>
                          </a:solidFill>
                          <a:effectLst/>
                          <a:latin typeface="+mn-lt"/>
                          <a:ea typeface="+mn-ea"/>
                          <a:cs typeface="+mn-cs"/>
                        </a:rPr>
                        <a:t>De activiteit heeft in zichzelf betekenis (het is nodig, er wordt op gewacht) en is geïntegreerd onderdeel van het externe aanbod</a:t>
                      </a:r>
                    </a:p>
                    <a:p>
                      <a:pPr marL="171450" indent="-171450">
                        <a:buFont typeface="Wingdings" panose="05000000000000000000" pitchFamily="2" charset="2"/>
                        <a:buChar char="Ø"/>
                      </a:pPr>
                      <a:r>
                        <a:rPr lang="nl-NL" sz="1050" b="0" i="1" kern="1200" baseline="0" dirty="0">
                          <a:solidFill>
                            <a:schemeClr val="tx1"/>
                          </a:solidFill>
                          <a:effectLst/>
                          <a:latin typeface="+mn-lt"/>
                          <a:ea typeface="+mn-ea"/>
                          <a:cs typeface="+mn-cs"/>
                        </a:rPr>
                        <a:t>(Intensieve) Begeleiding sluit aan op behoeften voor-tijdens-na de activiteit (zowel RIBW als activeringspartner en passend in visie)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98893667"/>
                  </a:ext>
                </a:extLst>
              </a:tr>
              <a:tr h="927787">
                <a:tc>
                  <a:txBody>
                    <a:bodyPr/>
                    <a:lstStyle/>
                    <a:p>
                      <a:r>
                        <a:rPr lang="nl-NL" sz="1200" dirty="0">
                          <a:solidFill>
                            <a:sysClr val="windowText" lastClr="000000"/>
                          </a:solidFill>
                        </a:rPr>
                        <a:t> Horeca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1" dirty="0">
                          <a:solidFill>
                            <a:srgbClr val="00B050"/>
                          </a:solidFill>
                          <a:highlight>
                            <a:srgbClr val="00FFFF"/>
                          </a:highlight>
                          <a:hlinkClick r:id="rId2"/>
                        </a:rPr>
                        <a:t>De Linde </a:t>
                      </a:r>
                      <a:r>
                        <a:rPr lang="nl-NL" sz="1050" b="0" dirty="0">
                          <a:solidFill>
                            <a:srgbClr val="00B050"/>
                          </a:solidFill>
                          <a:highlight>
                            <a:srgbClr val="00FFFF"/>
                          </a:highlight>
                          <a:hlinkClick r:id="rId2"/>
                        </a:rPr>
                        <a:t>Stal Starro </a:t>
                      </a:r>
                      <a:r>
                        <a:rPr lang="nl-NL" sz="800" b="0" dirty="0">
                          <a:solidFill>
                            <a:schemeClr val="accent1"/>
                          </a:solidFill>
                        </a:rPr>
                        <a:t>(Ijweg, Hoofddorp)</a:t>
                      </a:r>
                    </a:p>
                    <a:p>
                      <a:pPr marL="171450" indent="-171450">
                        <a:buFont typeface="Arial" panose="020B0604020202020204" pitchFamily="34" charset="0"/>
                        <a:buChar char="•"/>
                      </a:pPr>
                      <a:r>
                        <a:rPr lang="nl-NL" sz="1050" b="1" dirty="0">
                          <a:solidFill>
                            <a:srgbClr val="00B050"/>
                          </a:solidFill>
                          <a:highlight>
                            <a:srgbClr val="00FF00"/>
                          </a:highlight>
                          <a:hlinkClick r:id="rId3"/>
                        </a:rPr>
                        <a:t>Pier K  </a:t>
                      </a:r>
                      <a:r>
                        <a:rPr lang="nl-NL" sz="800" b="0" dirty="0">
                          <a:solidFill>
                            <a:srgbClr val="00B050"/>
                          </a:solidFill>
                        </a:rPr>
                        <a:t>(Raadhuisplein, </a:t>
                      </a:r>
                      <a:r>
                        <a:rPr lang="nl-NL" sz="800" b="0" dirty="0" err="1">
                          <a:solidFill>
                            <a:srgbClr val="00B050"/>
                          </a:solidFill>
                        </a:rPr>
                        <a:t>Hoofddor</a:t>
                      </a:r>
                      <a:r>
                        <a:rPr lang="nl-NL" sz="800" b="0" dirty="0">
                          <a:solidFill>
                            <a:srgbClr val="00B050"/>
                          </a:solidFill>
                        </a:rPr>
                        <a:t>)</a:t>
                      </a:r>
                    </a:p>
                    <a:p>
                      <a:pPr marL="171450" indent="-171450">
                        <a:buFont typeface="Arial" panose="020B0604020202020204" pitchFamily="34" charset="0"/>
                        <a:buChar char="•"/>
                      </a:pPr>
                      <a:endParaRPr lang="nl-NL" sz="1050" b="0" dirty="0">
                        <a:solidFill>
                          <a:schemeClr val="accent1"/>
                        </a:solidFill>
                      </a:endParaRPr>
                    </a:p>
                    <a:p>
                      <a:pPr marL="171450" indent="-171450">
                        <a:buFont typeface="Arial" panose="020B0604020202020204" pitchFamily="34" charset="0"/>
                        <a:buChar char="•"/>
                      </a:pPr>
                      <a:r>
                        <a:rPr lang="nl-NL" sz="1050" b="1" dirty="0">
                          <a:solidFill>
                            <a:srgbClr val="00B050"/>
                          </a:solidFill>
                          <a:highlight>
                            <a:srgbClr val="00FF00"/>
                          </a:highlight>
                          <a:hlinkClick r:id="rId4"/>
                        </a:rPr>
                        <a:t>Werkdag</a:t>
                      </a:r>
                      <a:r>
                        <a:rPr lang="nl-NL" sz="1050" b="1" dirty="0">
                          <a:solidFill>
                            <a:srgbClr val="00B050"/>
                          </a:solidFill>
                          <a:highlight>
                            <a:srgbClr val="00FF00"/>
                          </a:highlight>
                        </a:rPr>
                        <a:t> </a:t>
                      </a:r>
                      <a:r>
                        <a:rPr lang="nl-NL" sz="1050" b="0" dirty="0">
                          <a:solidFill>
                            <a:srgbClr val="00B050"/>
                          </a:solidFill>
                          <a:highlight>
                            <a:srgbClr val="00FF00"/>
                          </a:highlight>
                        </a:rPr>
                        <a:t>kantines</a:t>
                      </a:r>
                      <a:r>
                        <a:rPr lang="nl-NL" sz="1050" b="0" dirty="0">
                          <a:solidFill>
                            <a:srgbClr val="00B050"/>
                          </a:solidFill>
                        </a:rPr>
                        <a:t>* </a:t>
                      </a:r>
                      <a:r>
                        <a:rPr lang="nl-NL" sz="800" b="0" dirty="0">
                          <a:solidFill>
                            <a:srgbClr val="00B050"/>
                          </a:solidFill>
                        </a:rPr>
                        <a:t>(Spieringweg 135)</a:t>
                      </a:r>
                      <a:endParaRPr lang="nl-NL" sz="8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2</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Maken van appeltaart en/of serveren in de koffiecorner</a:t>
                      </a:r>
                    </a:p>
                    <a:p>
                      <a:pPr marL="171450" indent="-171450">
                        <a:buFont typeface="Arial" panose="020B0604020202020204" pitchFamily="34" charset="0"/>
                        <a:buChar char="•"/>
                      </a:pPr>
                      <a:r>
                        <a:rPr lang="nl-NL" sz="1050" dirty="0">
                          <a:solidFill>
                            <a:sysClr val="windowText" lastClr="000000"/>
                          </a:solidFill>
                        </a:rPr>
                        <a:t>Voorbereiden en maken van maaltijden in de kantine en binnenkort een nieuwe plek in een koffiecorner</a:t>
                      </a:r>
                    </a:p>
                    <a:p>
                      <a:pPr marL="171450" indent="-171450">
                        <a:buFont typeface="Arial" panose="020B0604020202020204" pitchFamily="34" charset="0"/>
                        <a:buChar char="•"/>
                      </a:pPr>
                      <a:r>
                        <a:rPr lang="nl-NL" sz="1050" dirty="0">
                          <a:solidFill>
                            <a:sysClr val="windowText" lastClr="000000"/>
                          </a:solidFill>
                        </a:rPr>
                        <a:t>Divers werk in de kantines van het pand van Paswerk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87818461"/>
                  </a:ext>
                </a:extLst>
              </a:tr>
              <a:tr h="2056377">
                <a:tc>
                  <a:txBody>
                    <a:bodyPr/>
                    <a:lstStyle/>
                    <a:p>
                      <a:r>
                        <a:rPr lang="nl-NL" sz="1200" dirty="0">
                          <a:solidFill>
                            <a:sysClr val="windowText" lastClr="000000"/>
                          </a:solidFill>
                        </a:rPr>
                        <a:t>Dienstverlening (receptie, administratie en</a:t>
                      </a:r>
                    </a:p>
                    <a:p>
                      <a:r>
                        <a:rPr lang="nl-NL" sz="1200" dirty="0">
                          <a:solidFill>
                            <a:sysClr val="windowText" lastClr="000000"/>
                          </a:solidFill>
                        </a:rPr>
                        <a:t>Verkoop)</a:t>
                      </a:r>
                    </a:p>
                    <a:p>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5"/>
                        </a:rPr>
                        <a:t>OTT</a:t>
                      </a:r>
                      <a:r>
                        <a:rPr lang="nl-NL" sz="1050" b="0" dirty="0">
                          <a:solidFill>
                            <a:srgbClr val="00B050"/>
                          </a:solidFill>
                          <a:highlight>
                            <a:srgbClr val="00FF00"/>
                          </a:highlight>
                          <a:hlinkClick r:id="rId5"/>
                        </a:rPr>
                        <a:t> Eigen stijl </a:t>
                      </a:r>
                      <a:r>
                        <a:rPr lang="nl-NL" sz="800" b="0" dirty="0">
                          <a:solidFill>
                            <a:srgbClr val="00B050"/>
                          </a:solidFill>
                        </a:rPr>
                        <a:t>(Hemertplein, Hoofddorp)</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3"/>
                        </a:rPr>
                        <a:t>Pier K  </a:t>
                      </a:r>
                      <a:r>
                        <a:rPr lang="nl-NL" sz="800" b="0" dirty="0">
                          <a:solidFill>
                            <a:srgbClr val="00B050"/>
                          </a:solidFill>
                          <a:highlight>
                            <a:srgbClr val="00FF00"/>
                          </a:highlight>
                        </a:rPr>
                        <a:t>(Raadhuisplein, Hoofddorp)</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6"/>
                        </a:rPr>
                        <a:t>Pier K </a:t>
                      </a:r>
                      <a:r>
                        <a:rPr lang="nl-NL" sz="800" b="1" dirty="0">
                          <a:solidFill>
                            <a:srgbClr val="00B050"/>
                          </a:solidFill>
                        </a:rPr>
                        <a:t>(</a:t>
                      </a:r>
                      <a:r>
                        <a:rPr lang="nl-NL" sz="800" b="0" dirty="0">
                          <a:solidFill>
                            <a:srgbClr val="00B050"/>
                          </a:solidFill>
                        </a:rPr>
                        <a:t>Harmonieplein, Nw Vennep)</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chemeClr val="accent1"/>
                          </a:solidFill>
                          <a:highlight>
                            <a:srgbClr val="00FF00"/>
                          </a:highlight>
                          <a:hlinkClick r:id="rId2"/>
                        </a:rPr>
                        <a:t>De</a:t>
                      </a:r>
                      <a:r>
                        <a:rPr lang="nl-NL" sz="1050" b="1" dirty="0">
                          <a:solidFill>
                            <a:schemeClr val="accent1"/>
                          </a:solidFill>
                          <a:highlight>
                            <a:srgbClr val="00FF00"/>
                          </a:highlight>
                        </a:rPr>
                        <a:t> Linde </a:t>
                      </a:r>
                      <a:r>
                        <a:rPr lang="nl-NL" sz="1050" b="0" dirty="0">
                          <a:solidFill>
                            <a:schemeClr val="accent1"/>
                          </a:solidFill>
                          <a:highlight>
                            <a:srgbClr val="00FF00"/>
                          </a:highlight>
                        </a:rPr>
                        <a:t>Stal Starro</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chemeClr val="accent6">
                              <a:lumMod val="75000"/>
                            </a:schemeClr>
                          </a:solidFill>
                          <a:highlight>
                            <a:srgbClr val="FFFF00"/>
                          </a:highlight>
                          <a:hlinkClick r:id="rId7"/>
                        </a:rPr>
                        <a:t>De </a:t>
                      </a:r>
                      <a:r>
                        <a:rPr lang="nl-NL" sz="1050" b="1" dirty="0" err="1">
                          <a:solidFill>
                            <a:schemeClr val="accent6">
                              <a:lumMod val="75000"/>
                            </a:schemeClr>
                          </a:solidFill>
                          <a:highlight>
                            <a:srgbClr val="FFFF00"/>
                          </a:highlight>
                          <a:hlinkClick r:id="rId7"/>
                        </a:rPr>
                        <a:t>Meerwinkel</a:t>
                      </a:r>
                      <a:r>
                        <a:rPr lang="nl-NL" sz="1050" b="1" dirty="0">
                          <a:solidFill>
                            <a:schemeClr val="accent6">
                              <a:lumMod val="75000"/>
                            </a:schemeClr>
                          </a:solidFill>
                          <a:highlight>
                            <a:srgbClr val="FFFF00"/>
                          </a:highlight>
                          <a:hlinkClick r:id="rId7"/>
                        </a:rPr>
                        <a:t> </a:t>
                      </a:r>
                      <a:r>
                        <a:rPr lang="nl-NL" sz="800" b="0" dirty="0">
                          <a:solidFill>
                            <a:schemeClr val="accent6">
                              <a:lumMod val="75000"/>
                            </a:schemeClr>
                          </a:solidFill>
                        </a:rPr>
                        <a:t>(</a:t>
                      </a:r>
                      <a:r>
                        <a:rPr lang="nl-NL" sz="800" b="0" dirty="0" err="1">
                          <a:solidFill>
                            <a:schemeClr val="accent6">
                              <a:lumMod val="75000"/>
                            </a:schemeClr>
                          </a:solidFill>
                        </a:rPr>
                        <a:t>Daalmeerstraat</a:t>
                      </a:r>
                      <a:r>
                        <a:rPr lang="nl-NL" sz="800" b="0" dirty="0">
                          <a:solidFill>
                            <a:schemeClr val="accent6">
                              <a:lumMod val="75000"/>
                            </a:schemeClr>
                          </a:solidFill>
                        </a:rPr>
                        <a:t> 9)</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chemeClr val="accent6">
                              <a:lumMod val="75000"/>
                            </a:schemeClr>
                          </a:solidFill>
                          <a:highlight>
                            <a:srgbClr val="FFFF00"/>
                          </a:highlight>
                          <a:hlinkClick r:id="rId8"/>
                        </a:rPr>
                        <a:t>Bibliotheek</a:t>
                      </a:r>
                      <a:r>
                        <a:rPr lang="nl-NL" sz="1050" b="1" dirty="0">
                          <a:solidFill>
                            <a:schemeClr val="accent6">
                              <a:lumMod val="75000"/>
                            </a:schemeClr>
                          </a:solidFill>
                          <a:highlight>
                            <a:srgbClr val="FFFF00"/>
                          </a:highlight>
                        </a:rPr>
                        <a:t> </a:t>
                      </a:r>
                      <a:r>
                        <a:rPr lang="nl-NL" sz="1050" b="1" dirty="0" err="1">
                          <a:solidFill>
                            <a:schemeClr val="accent6">
                              <a:lumMod val="75000"/>
                            </a:schemeClr>
                          </a:solidFill>
                          <a:highlight>
                            <a:srgbClr val="FFFF00"/>
                          </a:highlight>
                        </a:rPr>
                        <a:t>H’meer</a:t>
                      </a:r>
                      <a:r>
                        <a:rPr lang="nl-NL" sz="1050" b="1" dirty="0">
                          <a:solidFill>
                            <a:schemeClr val="accent6">
                              <a:lumMod val="75000"/>
                            </a:schemeClr>
                          </a:solidFill>
                          <a:highlight>
                            <a:srgbClr val="FFFF00"/>
                          </a:highlight>
                        </a:rPr>
                        <a:t> </a:t>
                      </a:r>
                      <a:r>
                        <a:rPr lang="nl-NL" sz="800" b="0" dirty="0">
                          <a:solidFill>
                            <a:schemeClr val="accent6">
                              <a:lumMod val="75000"/>
                            </a:schemeClr>
                          </a:solidFill>
                        </a:rPr>
                        <a:t>(Raadhuisplein 7)</a:t>
                      </a:r>
                      <a:endParaRPr lang="nl-NL" sz="1050" b="1" dirty="0">
                        <a:solidFill>
                          <a:schemeClr val="accent6">
                            <a:lumMod val="75000"/>
                          </a:schemeClr>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chemeClr val="accent6">
                              <a:lumMod val="75000"/>
                            </a:schemeClr>
                          </a:solidFill>
                          <a:highlight>
                            <a:srgbClr val="FFFF00"/>
                          </a:highlight>
                          <a:hlinkClick r:id="rId9"/>
                        </a:rPr>
                        <a:t>Maatvast </a:t>
                      </a:r>
                      <a:r>
                        <a:rPr lang="nl-NL" sz="800" b="0" dirty="0">
                          <a:solidFill>
                            <a:schemeClr val="accent6">
                              <a:lumMod val="75000"/>
                            </a:schemeClr>
                          </a:solidFill>
                        </a:rPr>
                        <a:t>diverse plekken)</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chemeClr val="accent6">
                              <a:lumMod val="75000"/>
                            </a:schemeClr>
                          </a:solidFill>
                          <a:highlight>
                            <a:srgbClr val="FFFF00"/>
                          </a:highlight>
                          <a:hlinkClick r:id="rId10"/>
                        </a:rPr>
                        <a:t>Jeugdland</a:t>
                      </a:r>
                      <a:r>
                        <a:rPr lang="nl-NL" sz="1200" b="1" dirty="0">
                          <a:solidFill>
                            <a:schemeClr val="accent6">
                              <a:lumMod val="75000"/>
                            </a:schemeClr>
                          </a:solidFill>
                        </a:rPr>
                        <a:t> </a:t>
                      </a:r>
                      <a:r>
                        <a:rPr lang="nl-NL" sz="800" b="1" dirty="0">
                          <a:solidFill>
                            <a:schemeClr val="accent6">
                              <a:lumMod val="75000"/>
                            </a:schemeClr>
                          </a:solidFill>
                        </a:rPr>
                        <a:t>(</a:t>
                      </a:r>
                      <a:r>
                        <a:rPr lang="nl-NL" sz="800" b="0" dirty="0">
                          <a:solidFill>
                            <a:schemeClr val="accent6">
                              <a:lumMod val="75000"/>
                            </a:schemeClr>
                          </a:solidFill>
                        </a:rPr>
                        <a:t>Redenburgsingel 100 Hoofddorp; </a:t>
                      </a:r>
                      <a:r>
                        <a:rPr lang="nl-NL" sz="800" b="0" dirty="0" err="1">
                          <a:solidFill>
                            <a:schemeClr val="accent6">
                              <a:lumMod val="75000"/>
                            </a:schemeClr>
                          </a:solidFill>
                        </a:rPr>
                        <a:t>Getsewoudweg</a:t>
                      </a:r>
                      <a:r>
                        <a:rPr lang="nl-NL" sz="800" b="0" dirty="0">
                          <a:solidFill>
                            <a:schemeClr val="accent6">
                              <a:lumMod val="75000"/>
                            </a:schemeClr>
                          </a:solidFill>
                        </a:rPr>
                        <a:t> 2 Nieuw Vennep)</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1</a:t>
                      </a: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Alle voorkomende werkzaamheden in de cadeauwinkel</a:t>
                      </a:r>
                    </a:p>
                    <a:p>
                      <a:pPr marL="171450" indent="-171450">
                        <a:buFont typeface="Arial" panose="020B0604020202020204" pitchFamily="34" charset="0"/>
                        <a:buChar char="•"/>
                      </a:pPr>
                      <a:r>
                        <a:rPr lang="nl-NL" sz="1050" dirty="0">
                          <a:solidFill>
                            <a:sysClr val="windowText" lastClr="000000"/>
                          </a:solidFill>
                        </a:rPr>
                        <a:t>Diverse ondersteunende klussen in het kunst en cultuur </a:t>
                      </a:r>
                      <a:r>
                        <a:rPr lang="nl-NL" sz="1050" dirty="0" err="1">
                          <a:solidFill>
                            <a:sysClr val="windowText" lastClr="000000"/>
                          </a:solidFill>
                        </a:rPr>
                        <a:t>centr</a:t>
                      </a: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Idem</a:t>
                      </a:r>
                    </a:p>
                    <a:p>
                      <a:pPr marL="171450" indent="-171450">
                        <a:buFont typeface="Arial" panose="020B0604020202020204" pitchFamily="34" charset="0"/>
                        <a:buChar char="•"/>
                      </a:pPr>
                      <a:r>
                        <a:rPr lang="nl-NL" sz="1050" dirty="0">
                          <a:solidFill>
                            <a:sysClr val="windowText" lastClr="000000"/>
                          </a:solidFill>
                        </a:rPr>
                        <a:t>Verkoop van brocante meubelen en woonaccessoires</a:t>
                      </a:r>
                    </a:p>
                    <a:p>
                      <a:pPr marL="171450" indent="-171450">
                        <a:buFont typeface="Arial" panose="020B0604020202020204" pitchFamily="34" charset="0"/>
                        <a:buChar char="•"/>
                      </a:pPr>
                      <a:r>
                        <a:rPr lang="nl-NL" sz="1050" dirty="0">
                          <a:solidFill>
                            <a:sysClr val="windowText" lastClr="000000"/>
                          </a:solidFill>
                        </a:rPr>
                        <a:t>Diverse werkzaamheden in kringloopwinkel</a:t>
                      </a:r>
                    </a:p>
                    <a:p>
                      <a:pPr marL="171450" indent="-171450">
                        <a:buFont typeface="Arial" panose="020B0604020202020204" pitchFamily="34" charset="0"/>
                        <a:buChar char="•"/>
                      </a:pPr>
                      <a:r>
                        <a:rPr lang="nl-NL" sz="1050" dirty="0">
                          <a:solidFill>
                            <a:sysClr val="windowText" lastClr="000000"/>
                          </a:solidFill>
                        </a:rPr>
                        <a:t>Sorteren boeken</a:t>
                      </a:r>
                    </a:p>
                    <a:p>
                      <a:pPr marL="171450" indent="-171450">
                        <a:buFont typeface="Arial" panose="020B0604020202020204" pitchFamily="34" charset="0"/>
                        <a:buChar char="•"/>
                      </a:pPr>
                      <a:r>
                        <a:rPr lang="nl-NL" sz="1050" dirty="0">
                          <a:solidFill>
                            <a:sysClr val="windowText" lastClr="000000"/>
                          </a:solidFill>
                        </a:rPr>
                        <a:t>Werkzaamheden in Wijkcentra</a:t>
                      </a:r>
                    </a:p>
                    <a:p>
                      <a:pPr marL="171450" indent="-171450">
                        <a:buFont typeface="Arial" panose="020B0604020202020204" pitchFamily="34" charset="0"/>
                        <a:buChar char="•"/>
                      </a:pPr>
                      <a:r>
                        <a:rPr lang="nl-NL" sz="1050" dirty="0">
                          <a:solidFill>
                            <a:sysClr val="windowText" lastClr="000000"/>
                          </a:solidFill>
                        </a:rPr>
                        <a:t>Helpen bij de balie en de receptie, ondersteunen bij activiteiten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05780805"/>
                  </a:ext>
                </a:extLst>
              </a:tr>
              <a:tr h="1401656">
                <a:tc>
                  <a:txBody>
                    <a:bodyPr/>
                    <a:lstStyle/>
                    <a:p>
                      <a:r>
                        <a:rPr lang="nl-NL" sz="1200" dirty="0">
                          <a:solidFill>
                            <a:sysClr val="windowText" lastClr="000000"/>
                          </a:solidFill>
                        </a:rPr>
                        <a:t>Groen en Doen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11"/>
                        </a:rPr>
                        <a:t>RIBW K/AM </a:t>
                      </a:r>
                      <a:r>
                        <a:rPr lang="nl-NL" sz="1200" b="0" dirty="0">
                          <a:solidFill>
                            <a:srgbClr val="00B050"/>
                          </a:solidFill>
                          <a:highlight>
                            <a:srgbClr val="00FF00"/>
                          </a:highlight>
                          <a:hlinkClick r:id="rId11"/>
                        </a:rPr>
                        <a:t>Groen en Doen</a:t>
                      </a:r>
                      <a:r>
                        <a:rPr lang="nl-NL" sz="1200" b="0" dirty="0">
                          <a:solidFill>
                            <a:srgbClr val="00B050"/>
                          </a:solidFill>
                        </a:rPr>
                        <a:t>* </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50" b="0" dirty="0">
                        <a:solidFill>
                          <a:srgbClr val="00B05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12"/>
                        </a:rPr>
                        <a:t>OTT de Tuingroep </a:t>
                      </a:r>
                      <a:r>
                        <a:rPr lang="nl-NL" sz="800" b="1" dirty="0">
                          <a:solidFill>
                            <a:srgbClr val="00B050"/>
                          </a:solidFill>
                        </a:rPr>
                        <a:t>(</a:t>
                      </a:r>
                      <a:r>
                        <a:rPr lang="nl-NL" sz="800" b="0" dirty="0">
                          <a:solidFill>
                            <a:srgbClr val="00B050"/>
                          </a:solidFill>
                        </a:rPr>
                        <a:t>Boslaan, Hoofddorp</a:t>
                      </a:r>
                      <a:r>
                        <a:rPr lang="nl-NL" sz="800" b="1" dirty="0">
                          <a:solidFill>
                            <a:srgbClr val="00B050"/>
                          </a:solidFill>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13"/>
                        </a:rPr>
                        <a:t>Landzijde</a:t>
                      </a:r>
                      <a:r>
                        <a:rPr lang="nl-NL" sz="1050" b="1" dirty="0">
                          <a:solidFill>
                            <a:srgbClr val="00B050"/>
                          </a:solidFill>
                          <a:highlight>
                            <a:srgbClr val="00FF00"/>
                          </a:highlight>
                        </a:rPr>
                        <a:t> </a:t>
                      </a:r>
                      <a:r>
                        <a:rPr lang="nl-NL" sz="1050" b="0" dirty="0">
                          <a:solidFill>
                            <a:srgbClr val="00B050"/>
                          </a:solidFill>
                          <a:highlight>
                            <a:srgbClr val="00FF00"/>
                          </a:highlight>
                        </a:rPr>
                        <a:t>Hoeve de Vogel </a:t>
                      </a:r>
                      <a:r>
                        <a:rPr lang="nl-NL" sz="800" b="1" dirty="0">
                          <a:solidFill>
                            <a:srgbClr val="00B050"/>
                          </a:solidFill>
                        </a:rPr>
                        <a:t>(</a:t>
                      </a:r>
                      <a:r>
                        <a:rPr lang="nl-NL" sz="800" b="0" dirty="0">
                          <a:solidFill>
                            <a:srgbClr val="00B050"/>
                          </a:solidFill>
                        </a:rPr>
                        <a:t>Hoofdweg, Nw Vennep</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chemeClr val="accent6">
                              <a:lumMod val="75000"/>
                            </a:schemeClr>
                          </a:solidFill>
                          <a:highlight>
                            <a:srgbClr val="FFFF00"/>
                          </a:highlight>
                          <a:hlinkClick r:id="rId14"/>
                        </a:rPr>
                        <a:t>Jeugdland</a:t>
                      </a:r>
                      <a:r>
                        <a:rPr lang="nl-NL" sz="1050" b="1" dirty="0">
                          <a:solidFill>
                            <a:schemeClr val="accent6">
                              <a:lumMod val="75000"/>
                            </a:schemeClr>
                          </a:solidFill>
                        </a:rPr>
                        <a:t> (</a:t>
                      </a:r>
                      <a:r>
                        <a:rPr lang="nl-NL" sz="800" b="0" dirty="0">
                          <a:solidFill>
                            <a:schemeClr val="accent6">
                              <a:lumMod val="75000"/>
                            </a:schemeClr>
                          </a:solidFill>
                        </a:rPr>
                        <a:t>Redenburgsingel 100 Hoofddorp; </a:t>
                      </a:r>
                      <a:r>
                        <a:rPr lang="nl-NL" sz="800" b="0" dirty="0" err="1">
                          <a:solidFill>
                            <a:schemeClr val="accent6">
                              <a:lumMod val="75000"/>
                            </a:schemeClr>
                          </a:solidFill>
                        </a:rPr>
                        <a:t>Getsewoudweg</a:t>
                      </a:r>
                      <a:r>
                        <a:rPr lang="nl-NL" sz="800" b="0" dirty="0">
                          <a:solidFill>
                            <a:schemeClr val="accent6">
                              <a:lumMod val="75000"/>
                            </a:schemeClr>
                          </a:solidFill>
                        </a:rPr>
                        <a:t> 2 Nieuw Vennep)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10</a:t>
                      </a:r>
                    </a:p>
                    <a:p>
                      <a:pPr marL="0" indent="0">
                        <a:buFont typeface="Arial" panose="020B0604020202020204" pitchFamily="34" charset="0"/>
                        <a:buNone/>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Mobiel team. Hovenierswerk, schilderwerk en eenvoudige klussen</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Hovenierswerk</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Moes-tuinieren, landschapsonderhoud</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800" dirty="0">
                        <a:solidFill>
                          <a:sysClr val="windowText" lastClr="000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Onderhoud van het terrein</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497381"/>
                  </a:ext>
                </a:extLst>
              </a:tr>
              <a:tr h="1908835">
                <a:tc>
                  <a:txBody>
                    <a:bodyPr/>
                    <a:lstStyle/>
                    <a:p>
                      <a:r>
                        <a:rPr lang="nl-NL" sz="1200" dirty="0">
                          <a:solidFill>
                            <a:sysClr val="windowText" lastClr="000000"/>
                          </a:solidFill>
                        </a:rPr>
                        <a:t>Techniek en recycling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15"/>
                        </a:rPr>
                        <a:t>Roads Online </a:t>
                      </a:r>
                      <a:r>
                        <a:rPr lang="nl-NL" sz="1050" b="0" dirty="0">
                          <a:solidFill>
                            <a:srgbClr val="00B050"/>
                          </a:solidFill>
                        </a:rPr>
                        <a:t>(</a:t>
                      </a:r>
                      <a:r>
                        <a:rPr lang="nl-NL" sz="800" b="0" dirty="0">
                          <a:solidFill>
                            <a:srgbClr val="00B050"/>
                          </a:solidFill>
                        </a:rPr>
                        <a:t>Boslaan, Hoofddorp</a:t>
                      </a:r>
                      <a:r>
                        <a:rPr lang="nl-NL" sz="800" b="1" dirty="0">
                          <a:solidFill>
                            <a:srgbClr val="00B050"/>
                          </a:solidFill>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chemeClr val="accent6">
                              <a:lumMod val="75000"/>
                            </a:schemeClr>
                          </a:solidFill>
                          <a:highlight>
                            <a:srgbClr val="FFFF00"/>
                          </a:highlight>
                          <a:hlinkClick r:id="rId9"/>
                        </a:rPr>
                        <a:t>Maatvast</a:t>
                      </a:r>
                      <a:r>
                        <a:rPr lang="nl-NL" sz="1050" b="1" dirty="0">
                          <a:solidFill>
                            <a:schemeClr val="accent6">
                              <a:lumMod val="75000"/>
                            </a:schemeClr>
                          </a:solidFill>
                        </a:rPr>
                        <a:t> </a:t>
                      </a:r>
                      <a:r>
                        <a:rPr lang="nl-NL" sz="800" b="0" dirty="0">
                          <a:solidFill>
                            <a:schemeClr val="accent6">
                              <a:lumMod val="75000"/>
                            </a:schemeClr>
                          </a:solidFill>
                        </a:rPr>
                        <a:t>(diverse locaties Nieuw Vennep en Hoofddorp)</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16"/>
                        </a:rPr>
                        <a:t>OTT</a:t>
                      </a:r>
                      <a:r>
                        <a:rPr lang="nl-NL" sz="1050" b="1" dirty="0">
                          <a:solidFill>
                            <a:srgbClr val="00B050"/>
                          </a:solidFill>
                          <a:highlight>
                            <a:srgbClr val="00FF00"/>
                          </a:highlight>
                        </a:rPr>
                        <a:t> </a:t>
                      </a:r>
                      <a:r>
                        <a:rPr lang="nl-NL" sz="1050" b="0" dirty="0">
                          <a:solidFill>
                            <a:srgbClr val="00B050"/>
                          </a:solidFill>
                          <a:highlight>
                            <a:srgbClr val="00FF00"/>
                          </a:highlight>
                        </a:rPr>
                        <a:t>Spoorzicht </a:t>
                      </a:r>
                      <a:r>
                        <a:rPr lang="nl-NL" sz="800" b="0" dirty="0">
                          <a:solidFill>
                            <a:srgbClr val="00B050"/>
                          </a:solidFill>
                        </a:rPr>
                        <a:t>(Luzernestraat, Nw Vennep)</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800" b="0" dirty="0">
                          <a:solidFill>
                            <a:srgbClr val="FF0000"/>
                          </a:solidFill>
                        </a:rPr>
                        <a:t> </a:t>
                      </a:r>
                      <a:r>
                        <a:rPr lang="nl-NL" sz="1050" b="1" dirty="0">
                          <a:solidFill>
                            <a:srgbClr val="FF0000"/>
                          </a:solidFill>
                          <a:highlight>
                            <a:srgbClr val="00FF00"/>
                          </a:highlight>
                          <a:hlinkClick r:id="rId17"/>
                        </a:rPr>
                        <a:t>OTT</a:t>
                      </a:r>
                      <a:r>
                        <a:rPr lang="nl-NL" sz="800" b="0" dirty="0">
                          <a:solidFill>
                            <a:srgbClr val="FF0000"/>
                          </a:solidFill>
                          <a:highlight>
                            <a:srgbClr val="00FF00"/>
                          </a:highlight>
                        </a:rPr>
                        <a:t> </a:t>
                      </a:r>
                      <a:r>
                        <a:rPr lang="nl-NL" sz="1050" b="0" dirty="0">
                          <a:solidFill>
                            <a:srgbClr val="FF0000"/>
                          </a:solidFill>
                          <a:highlight>
                            <a:srgbClr val="00FF00"/>
                          </a:highlight>
                        </a:rPr>
                        <a:t>2wieler Floriande</a:t>
                      </a:r>
                      <a:r>
                        <a:rPr lang="nl-NL" sz="800" b="0" dirty="0">
                          <a:solidFill>
                            <a:srgbClr val="FF0000"/>
                          </a:solidFill>
                          <a:highlight>
                            <a:srgbClr val="00FF00"/>
                          </a:highlight>
                        </a:rPr>
                        <a:t> </a:t>
                      </a:r>
                      <a:r>
                        <a:rPr lang="nl-NL" sz="800" b="0" dirty="0">
                          <a:solidFill>
                            <a:srgbClr val="FF0000"/>
                          </a:solidFill>
                        </a:rPr>
                        <a:t>(Hemertplein, Hoofddorp)</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50" b="0" dirty="0">
                        <a:solidFill>
                          <a:srgbClr val="FF0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chemeClr val="accent6">
                              <a:lumMod val="75000"/>
                            </a:schemeClr>
                          </a:solidFill>
                          <a:highlight>
                            <a:srgbClr val="FFFF00"/>
                          </a:highlight>
                          <a:hlinkClick r:id="rId18"/>
                        </a:rPr>
                        <a:t>Jeugdland</a:t>
                      </a:r>
                      <a:r>
                        <a:rPr lang="nl-NL" sz="1050" b="1" dirty="0">
                          <a:solidFill>
                            <a:schemeClr val="accent6">
                              <a:lumMod val="75000"/>
                            </a:schemeClr>
                          </a:solidFill>
                          <a:highlight>
                            <a:srgbClr val="FFFF00"/>
                          </a:highlight>
                          <a:hlinkClick r:id="rId10"/>
                        </a:rPr>
                        <a:t> </a:t>
                      </a:r>
                      <a:r>
                        <a:rPr kumimoji="0" lang="nl-NL" sz="800" b="0" i="0" u="none" strike="noStrike" kern="1200" cap="none" spc="0" normalizeH="0" baseline="0" noProof="0" dirty="0">
                          <a:ln>
                            <a:noFill/>
                          </a:ln>
                          <a:solidFill>
                            <a:srgbClr val="F79646">
                              <a:lumMod val="75000"/>
                            </a:srgbClr>
                          </a:solidFill>
                          <a:effectLst/>
                          <a:uLnTx/>
                          <a:uFillTx/>
                          <a:latin typeface="+mn-lt"/>
                          <a:ea typeface="+mn-ea"/>
                          <a:cs typeface="+mn-cs"/>
                        </a:rPr>
                        <a:t>Redenburgsingel 100, Hoofdorp; </a:t>
                      </a:r>
                      <a:r>
                        <a:rPr kumimoji="0" lang="nl-NL" sz="800" b="0" i="0" u="none" strike="noStrike" kern="1200" cap="none" spc="0" normalizeH="0" baseline="0" noProof="0" dirty="0" err="1">
                          <a:ln>
                            <a:noFill/>
                          </a:ln>
                          <a:solidFill>
                            <a:srgbClr val="F79646">
                              <a:lumMod val="75000"/>
                            </a:srgbClr>
                          </a:solidFill>
                          <a:effectLst/>
                          <a:uLnTx/>
                          <a:uFillTx/>
                          <a:latin typeface="+mn-lt"/>
                          <a:ea typeface="+mn-ea"/>
                          <a:cs typeface="+mn-cs"/>
                        </a:rPr>
                        <a:t>Getsewoudweg</a:t>
                      </a:r>
                      <a:r>
                        <a:rPr kumimoji="0" lang="nl-NL" sz="800" b="0" i="0" u="none" strike="noStrike" kern="1200" cap="none" spc="0" normalizeH="0" baseline="0" noProof="0" dirty="0">
                          <a:ln>
                            <a:noFill/>
                          </a:ln>
                          <a:solidFill>
                            <a:srgbClr val="F79646">
                              <a:lumMod val="75000"/>
                            </a:srgbClr>
                          </a:solidFill>
                          <a:effectLst/>
                          <a:uLnTx/>
                          <a:uFillTx/>
                          <a:latin typeface="+mn-lt"/>
                          <a:ea typeface="+mn-ea"/>
                          <a:cs typeface="+mn-cs"/>
                        </a:rPr>
                        <a:t> 2 Nieuw Vennep)</a:t>
                      </a:r>
                      <a:endParaRPr lang="nl-NL" sz="1050" b="1" dirty="0">
                        <a:solidFill>
                          <a:schemeClr val="accent6">
                            <a:lumMod val="75000"/>
                          </a:schemeClr>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19"/>
                        </a:rPr>
                        <a:t>Werkdag</a:t>
                      </a:r>
                      <a:r>
                        <a:rPr lang="nl-NL" sz="1050" b="1" dirty="0">
                          <a:solidFill>
                            <a:srgbClr val="00B050"/>
                          </a:solidFill>
                        </a:rPr>
                        <a:t>* </a:t>
                      </a:r>
                      <a:r>
                        <a:rPr kumimoji="0" lang="nl-NL" sz="800" b="0" i="0" u="none" strike="noStrike" kern="1200" cap="none" spc="0" normalizeH="0" baseline="0" noProof="0" dirty="0">
                          <a:ln>
                            <a:noFill/>
                          </a:ln>
                          <a:solidFill>
                            <a:srgbClr val="00B050"/>
                          </a:solidFill>
                          <a:effectLst/>
                          <a:uLnTx/>
                          <a:uFillTx/>
                          <a:latin typeface="+mn-lt"/>
                          <a:ea typeface="+mn-ea"/>
                          <a:cs typeface="+mn-cs"/>
                        </a:rPr>
                        <a:t>(Spieringweg 135)</a:t>
                      </a:r>
                      <a:endParaRPr lang="nl-NL" sz="105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200" dirty="0">
                          <a:solidFill>
                            <a:sysClr val="windowText" lastClr="000000"/>
                          </a:solidFill>
                        </a:rPr>
                        <a:t>.</a:t>
                      </a:r>
                    </a:p>
                    <a:p>
                      <a:pPr marL="171450" indent="-171450">
                        <a:buFont typeface="Arial" panose="020B0604020202020204" pitchFamily="34" charset="0"/>
                        <a:buChar char="•"/>
                      </a:pPr>
                      <a:r>
                        <a:rPr lang="nl-NL" sz="1200" dirty="0">
                          <a:solidFill>
                            <a:sysClr val="windowText" lastClr="000000"/>
                          </a:solidFill>
                        </a:rPr>
                        <a:t>.</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3D printing, webdesign, refurbished computers en IT services</a:t>
                      </a:r>
                    </a:p>
                    <a:p>
                      <a:pPr marL="171450" indent="-171450">
                        <a:buFont typeface="Arial" panose="020B0604020202020204" pitchFamily="34" charset="0"/>
                        <a:buChar char="•"/>
                      </a:pPr>
                      <a:r>
                        <a:rPr lang="nl-NL" sz="1050" dirty="0">
                          <a:solidFill>
                            <a:sysClr val="windowText" lastClr="000000"/>
                          </a:solidFill>
                        </a:rPr>
                        <a:t>Beeldhouwen, houtbewerking en allerlei andere </a:t>
                      </a:r>
                      <a:r>
                        <a:rPr lang="nl-NL" sz="1050" dirty="0" err="1">
                          <a:solidFill>
                            <a:sysClr val="windowText" lastClr="000000"/>
                          </a:solidFill>
                        </a:rPr>
                        <a:t>werkzaamh</a:t>
                      </a:r>
                      <a:r>
                        <a:rPr lang="nl-NL" sz="1050" dirty="0">
                          <a:solidFill>
                            <a:sysClr val="windowText" lastClr="000000"/>
                          </a:solidFill>
                        </a:rPr>
                        <a:t>.</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Reproafdeling, licht industrieel werkaanbod</a:t>
                      </a:r>
                    </a:p>
                    <a:p>
                      <a:pPr marL="171450" indent="-171450">
                        <a:buFont typeface="Arial" panose="020B0604020202020204" pitchFamily="34" charset="0"/>
                        <a:buChar char="•"/>
                      </a:pPr>
                      <a:r>
                        <a:rPr lang="nl-NL" sz="1050" dirty="0">
                          <a:solidFill>
                            <a:sysClr val="windowText" lastClr="000000"/>
                          </a:solidFill>
                        </a:rPr>
                        <a:t>Alle voorkomende werkzaamheden in de fietsenwinkel en fietsenwerkplaats</a:t>
                      </a:r>
                    </a:p>
                    <a:p>
                      <a:pPr marL="171450" indent="-171450">
                        <a:buFont typeface="Arial" panose="020B0604020202020204" pitchFamily="34" charset="0"/>
                        <a:buChar char="•"/>
                      </a:pPr>
                      <a:r>
                        <a:rPr lang="nl-NL" sz="1050" dirty="0">
                          <a:solidFill>
                            <a:sysClr val="windowText" lastClr="000000"/>
                          </a:solidFill>
                        </a:rPr>
                        <a:t>Onderhoud van de speeltoestellen, schoonmaak, </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Kaarsenmakerij, 3D ontwerp en printing, div. </a:t>
                      </a:r>
                      <a:r>
                        <a:rPr lang="nl-NL" sz="1050" dirty="0" err="1">
                          <a:solidFill>
                            <a:sysClr val="windowText" lastClr="000000"/>
                          </a:solidFill>
                        </a:rPr>
                        <a:t>werkzh</a:t>
                      </a:r>
                      <a:r>
                        <a:rPr lang="nl-NL" sz="105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31128021"/>
                  </a:ext>
                </a:extLst>
              </a:tr>
              <a:tr h="1973385">
                <a:tc>
                  <a:txBody>
                    <a:bodyPr/>
                    <a:lstStyle/>
                    <a:p>
                      <a:r>
                        <a:rPr lang="nl-NL" sz="1200" dirty="0">
                          <a:solidFill>
                            <a:sysClr val="windowText" lastClr="000000"/>
                          </a:solidFill>
                        </a:rPr>
                        <a:t>Zorgen </a:t>
                      </a:r>
                    </a:p>
                    <a:p>
                      <a:r>
                        <a:rPr lang="nl-NL" sz="1200" dirty="0">
                          <a:solidFill>
                            <a:sysClr val="windowText" lastClr="000000"/>
                          </a:solidFill>
                        </a:rPr>
                        <a:t>Voor</a:t>
                      </a:r>
                      <a:r>
                        <a:rPr lang="nl-NL" sz="1200" baseline="0" dirty="0">
                          <a:solidFill>
                            <a:sysClr val="windowText" lastClr="000000"/>
                          </a:solidFill>
                        </a:rPr>
                        <a:t> mens en dier</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1" dirty="0">
                          <a:solidFill>
                            <a:srgbClr val="00B050"/>
                          </a:solidFill>
                          <a:highlight>
                            <a:srgbClr val="00FF00"/>
                          </a:highlight>
                          <a:hlinkClick r:id="rId20"/>
                        </a:rPr>
                        <a:t>OTT</a:t>
                      </a:r>
                      <a:r>
                        <a:rPr lang="nl-NL" sz="1050" dirty="0">
                          <a:solidFill>
                            <a:srgbClr val="00B050"/>
                          </a:solidFill>
                          <a:highlight>
                            <a:srgbClr val="00FF00"/>
                          </a:highlight>
                        </a:rPr>
                        <a:t> kinderboerderij de Boerenzwaluw</a:t>
                      </a:r>
                      <a:r>
                        <a:rPr lang="nl-NL" sz="800" dirty="0">
                          <a:solidFill>
                            <a:srgbClr val="00B050"/>
                          </a:solidFill>
                          <a:highlight>
                            <a:srgbClr val="00FF00"/>
                          </a:highlight>
                        </a:rPr>
                        <a:t> </a:t>
                      </a:r>
                      <a:r>
                        <a:rPr lang="nl-NL" sz="800" dirty="0">
                          <a:solidFill>
                            <a:srgbClr val="00B050"/>
                          </a:solidFill>
                        </a:rPr>
                        <a:t>(Boslaan, Hoofddorp)</a:t>
                      </a:r>
                    </a:p>
                    <a:p>
                      <a:pPr marL="0" indent="0">
                        <a:buFont typeface="Arial" panose="020B0604020202020204" pitchFamily="34" charset="0"/>
                        <a:buNone/>
                      </a:pPr>
                      <a:endParaRPr lang="nl-NL" sz="1050" dirty="0">
                        <a:solidFill>
                          <a:srgbClr val="00B050"/>
                        </a:solidFill>
                      </a:endParaRPr>
                    </a:p>
                    <a:p>
                      <a:pPr marL="171450" indent="-171450">
                        <a:buFont typeface="Arial" panose="020B0604020202020204" pitchFamily="34" charset="0"/>
                        <a:buChar char="•"/>
                      </a:pPr>
                      <a:r>
                        <a:rPr lang="nl-NL" sz="1050" b="0" dirty="0">
                          <a:solidFill>
                            <a:srgbClr val="00B050"/>
                          </a:solidFill>
                          <a:highlight>
                            <a:srgbClr val="00FF00"/>
                          </a:highlight>
                          <a:hlinkClick r:id="rId21"/>
                        </a:rPr>
                        <a:t>OTT Kinderboerderij Dierenvreugd </a:t>
                      </a:r>
                      <a:r>
                        <a:rPr lang="nl-NL" sz="800" b="0" dirty="0">
                          <a:solidFill>
                            <a:srgbClr val="00B050"/>
                          </a:solidFill>
                        </a:rPr>
                        <a:t>(Zuiderdreef, Nw Vennep)</a:t>
                      </a:r>
                      <a:endParaRPr lang="nl-NL" sz="1050" b="0" dirty="0">
                        <a:solidFill>
                          <a:srgbClr val="00B050"/>
                        </a:solidFill>
                      </a:endParaRPr>
                    </a:p>
                    <a:p>
                      <a:pPr marL="171450" indent="-171450">
                        <a:buFont typeface="Arial" panose="020B0604020202020204" pitchFamily="34" charset="0"/>
                        <a:buChar char="•"/>
                      </a:pPr>
                      <a:r>
                        <a:rPr lang="nl-NL" sz="1050" b="1" dirty="0">
                          <a:solidFill>
                            <a:schemeClr val="tx2">
                              <a:lumMod val="60000"/>
                              <a:lumOff val="40000"/>
                            </a:schemeClr>
                          </a:solidFill>
                          <a:highlight>
                            <a:srgbClr val="00FFFF"/>
                          </a:highlight>
                          <a:hlinkClick r:id="rId2"/>
                        </a:rPr>
                        <a:t>De Linde Stal Starro </a:t>
                      </a:r>
                      <a:r>
                        <a:rPr lang="nl-NL" sz="800" b="1" dirty="0">
                          <a:solidFill>
                            <a:schemeClr val="tx2">
                              <a:lumMod val="60000"/>
                              <a:lumOff val="40000"/>
                            </a:schemeClr>
                          </a:solidFill>
                        </a:rPr>
                        <a:t>(</a:t>
                      </a:r>
                      <a:r>
                        <a:rPr lang="nl-NL" sz="800" b="0" dirty="0">
                          <a:solidFill>
                            <a:schemeClr val="tx2">
                              <a:lumMod val="60000"/>
                              <a:lumOff val="40000"/>
                            </a:schemeClr>
                          </a:solidFill>
                        </a:rPr>
                        <a:t>Ijweg, Hoofddorp)</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13"/>
                        </a:rPr>
                        <a:t>Landzijde </a:t>
                      </a:r>
                      <a:r>
                        <a:rPr lang="nl-NL" sz="1050" b="0" dirty="0">
                          <a:solidFill>
                            <a:srgbClr val="00B050"/>
                          </a:solidFill>
                          <a:highlight>
                            <a:srgbClr val="00FF00"/>
                          </a:highlight>
                          <a:hlinkClick r:id="rId13"/>
                        </a:rPr>
                        <a:t>Hoeve de Vogel </a:t>
                      </a:r>
                      <a:r>
                        <a:rPr lang="nl-NL" sz="800" b="1" dirty="0">
                          <a:solidFill>
                            <a:srgbClr val="00B050"/>
                          </a:solidFill>
                        </a:rPr>
                        <a:t>(</a:t>
                      </a:r>
                      <a:r>
                        <a:rPr lang="nl-NL" sz="800" b="0" dirty="0">
                          <a:solidFill>
                            <a:srgbClr val="00B050"/>
                          </a:solidFill>
                        </a:rPr>
                        <a:t>Hoofdweg, Nw Vennep)</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b="1" dirty="0">
                          <a:solidFill>
                            <a:schemeClr val="accent6">
                              <a:lumMod val="75000"/>
                            </a:schemeClr>
                          </a:solidFill>
                          <a:highlight>
                            <a:srgbClr val="FFFF00"/>
                          </a:highlight>
                          <a:hlinkClick r:id="rId9"/>
                        </a:rPr>
                        <a:t>Maatvast </a:t>
                      </a:r>
                      <a:r>
                        <a:rPr lang="nl-NL" sz="1050" b="0" dirty="0">
                          <a:solidFill>
                            <a:schemeClr val="accent6">
                              <a:lumMod val="75000"/>
                            </a:schemeClr>
                          </a:solidFill>
                        </a:rPr>
                        <a:t>diverse plekken)</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b="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1050" dirty="0">
                        <a:solidFill>
                          <a:sysClr val="windowText" lastClr="000000"/>
                        </a:solidFill>
                      </a:endParaRPr>
                    </a:p>
                    <a:p>
                      <a:pPr marL="0" indent="0">
                        <a:buFont typeface="Arial" panose="020B0604020202020204" pitchFamily="34" charset="0"/>
                        <a:buNone/>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a:t>
                      </a:r>
                    </a:p>
                    <a:p>
                      <a:pPr marL="0" indent="0">
                        <a:buFont typeface="Arial" panose="020B0604020202020204" pitchFamily="34" charset="0"/>
                        <a:buNone/>
                      </a:pPr>
                      <a:endParaRPr lang="nl-NL" sz="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Ondersteunen dagbesteding mensen met VB, helpen bij partijtjes, bediening in de kiosk.</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Idem boven</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Diverse werkzaamheden bij de kinderboerderij of in de stallen</a:t>
                      </a:r>
                    </a:p>
                    <a:p>
                      <a:pPr marL="171450" indent="-171450">
                        <a:buFont typeface="Arial" panose="020B0604020202020204" pitchFamily="34" charset="0"/>
                        <a:buChar char="•"/>
                      </a:pPr>
                      <a:r>
                        <a:rPr lang="nl-NL" sz="1050" dirty="0">
                          <a:solidFill>
                            <a:sysClr val="windowText" lastClr="000000"/>
                          </a:solidFill>
                        </a:rPr>
                        <a:t>Verzorging van boerderij dieren</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endParaRPr lang="nl-NL"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29342761"/>
                  </a:ext>
                </a:extLst>
              </a:tr>
              <a:tr h="885257">
                <a:tc>
                  <a:txBody>
                    <a:bodyPr/>
                    <a:lstStyle/>
                    <a:p>
                      <a:r>
                        <a:rPr lang="nl-NL" sz="1200" dirty="0">
                          <a:solidFill>
                            <a:sysClr val="windowText" lastClr="000000"/>
                          </a:solidFill>
                        </a:rPr>
                        <a:t>Leren</a:t>
                      </a:r>
                      <a:r>
                        <a:rPr lang="nl-NL" sz="1200" baseline="0" dirty="0">
                          <a:solidFill>
                            <a:sysClr val="windowText" lastClr="000000"/>
                          </a:solidFill>
                        </a:rPr>
                        <a:t> (o.a. </a:t>
                      </a:r>
                    </a:p>
                    <a:p>
                      <a:r>
                        <a:rPr lang="nl-NL" sz="1200" baseline="0" dirty="0">
                          <a:solidFill>
                            <a:sysClr val="windowText" lastClr="000000"/>
                          </a:solidFill>
                        </a:rPr>
                        <a:t>herstelacademie)</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chemeClr val="accent6">
                              <a:lumMod val="75000"/>
                            </a:schemeClr>
                          </a:solidFill>
                          <a:highlight>
                            <a:srgbClr val="00FF00"/>
                          </a:highlight>
                          <a:hlinkClick r:id="rId22"/>
                        </a:rPr>
                        <a:t>Herstelacademie</a:t>
                      </a:r>
                      <a:r>
                        <a:rPr lang="nl-NL" sz="1050" dirty="0">
                          <a:solidFill>
                            <a:schemeClr val="accent6">
                              <a:lumMod val="75000"/>
                            </a:schemeClr>
                          </a:solidFill>
                        </a:rPr>
                        <a:t> </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dirty="0">
                        <a:solidFill>
                          <a:srgbClr val="FFC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dirty="0">
                        <a:solidFill>
                          <a:srgbClr val="FFC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Door educatie en zelfhulpwerken aan herstel en ontwikkelen krachten en talenten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17830936"/>
                  </a:ext>
                </a:extLst>
              </a:tr>
              <a:tr h="702837">
                <a:tc>
                  <a:txBody>
                    <a:bodyPr/>
                    <a:lstStyle/>
                    <a:p>
                      <a:r>
                        <a:rPr lang="nl-NL" sz="1200" dirty="0">
                          <a:solidFill>
                            <a:sysClr val="windowText" lastClr="000000"/>
                          </a:solidFill>
                        </a:rPr>
                        <a:t>Sport en </a:t>
                      </a:r>
                    </a:p>
                    <a:p>
                      <a:r>
                        <a:rPr lang="nl-NL" sz="1200" dirty="0">
                          <a:solidFill>
                            <a:sysClr val="windowText" lastClr="000000"/>
                          </a:solidFill>
                        </a:rPr>
                        <a:t>vrije tijd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None/>
                      </a:pPr>
                      <a:endParaRPr lang="nl-NL"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endParaRPr lang="nl-NL"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91396424"/>
                  </a:ext>
                </a:extLst>
              </a:tr>
            </a:tbl>
          </a:graphicData>
        </a:graphic>
      </p:graphicFrame>
      <p:sp>
        <p:nvSpPr>
          <p:cNvPr id="2" name="Tekstvak 1"/>
          <p:cNvSpPr txBox="1"/>
          <p:nvPr/>
        </p:nvSpPr>
        <p:spPr>
          <a:xfrm>
            <a:off x="544133" y="303531"/>
            <a:ext cx="4248531" cy="461665"/>
          </a:xfrm>
          <a:prstGeom prst="rect">
            <a:avLst/>
          </a:prstGeom>
          <a:noFill/>
        </p:spPr>
        <p:txBody>
          <a:bodyPr wrap="square" rtlCol="0">
            <a:spAutoFit/>
          </a:bodyPr>
          <a:lstStyle/>
          <a:p>
            <a:r>
              <a:rPr lang="nl-NL" sz="2400" b="1" dirty="0">
                <a:ln w="22225">
                  <a:solidFill>
                    <a:schemeClr val="accent2"/>
                  </a:solidFill>
                  <a:prstDash val="solid"/>
                </a:ln>
                <a:solidFill>
                  <a:schemeClr val="accent2">
                    <a:lumMod val="40000"/>
                    <a:lumOff val="60000"/>
                  </a:schemeClr>
                </a:solidFill>
              </a:rPr>
              <a:t>Gebied Haarlemmermeer </a:t>
            </a:r>
          </a:p>
        </p:txBody>
      </p:sp>
      <p:sp>
        <p:nvSpPr>
          <p:cNvPr id="6" name="Tijdelijke aanduiding voor inhoud 2"/>
          <p:cNvSpPr>
            <a:spLocks noGrp="1"/>
          </p:cNvSpPr>
          <p:nvPr>
            <p:ph idx="1"/>
          </p:nvPr>
        </p:nvSpPr>
        <p:spPr>
          <a:xfrm>
            <a:off x="5424675" y="235025"/>
            <a:ext cx="3715469" cy="864095"/>
          </a:xfrm>
        </p:spPr>
        <p:txBody>
          <a:bodyPr>
            <a:noAutofit/>
          </a:bodyPr>
          <a:lstStyle/>
          <a:p>
            <a:pPr marL="0" indent="0">
              <a:buNone/>
            </a:pPr>
            <a:r>
              <a:rPr lang="nl-NL" sz="1600" b="1" dirty="0"/>
              <a:t>Geclusterde thema’s</a:t>
            </a:r>
          </a:p>
          <a:p>
            <a:pPr marL="0" indent="0">
              <a:buNone/>
            </a:pPr>
            <a:r>
              <a:rPr lang="nl-NL" sz="1600" b="1" dirty="0"/>
              <a:t>in aanbod en aantal plekken</a:t>
            </a:r>
          </a:p>
          <a:p>
            <a:pPr marL="0" indent="0">
              <a:buNone/>
            </a:pPr>
            <a:endParaRPr lang="nl-NL" sz="1600" dirty="0"/>
          </a:p>
          <a:p>
            <a:pPr marL="0" indent="0">
              <a:buNone/>
            </a:pPr>
            <a:endParaRPr lang="nl-NL" sz="1600" dirty="0"/>
          </a:p>
        </p:txBody>
      </p:sp>
      <p:sp>
        <p:nvSpPr>
          <p:cNvPr id="5" name="Actieknop: Terug 4">
            <a:hlinkClick r:id="rId23" action="ppaction://hlinksldjump" highlightClick="1"/>
            <a:extLst>
              <a:ext uri="{FF2B5EF4-FFF2-40B4-BE49-F238E27FC236}">
                <a16:creationId xmlns:a16="http://schemas.microsoft.com/office/drawing/2014/main" id="{BF14F82B-BBF8-452E-BDD5-BC4C2D8F0B4F}"/>
              </a:ext>
            </a:extLst>
          </p:cNvPr>
          <p:cNvSpPr/>
          <p:nvPr/>
        </p:nvSpPr>
        <p:spPr>
          <a:xfrm>
            <a:off x="8040960" y="1216144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9749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189751784"/>
              </p:ext>
            </p:extLst>
          </p:nvPr>
        </p:nvGraphicFramePr>
        <p:xfrm>
          <a:off x="336104" y="1072208"/>
          <a:ext cx="8497009" cy="11377264"/>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1229315406"/>
                    </a:ext>
                  </a:extLst>
                </a:gridCol>
                <a:gridCol w="2448272">
                  <a:extLst>
                    <a:ext uri="{9D8B030D-6E8A-4147-A177-3AD203B41FA5}">
                      <a16:colId xmlns:a16="http://schemas.microsoft.com/office/drawing/2014/main" val="2788670543"/>
                    </a:ext>
                  </a:extLst>
                </a:gridCol>
                <a:gridCol w="936104">
                  <a:extLst>
                    <a:ext uri="{9D8B030D-6E8A-4147-A177-3AD203B41FA5}">
                      <a16:colId xmlns:a16="http://schemas.microsoft.com/office/drawing/2014/main" val="1980223493"/>
                    </a:ext>
                  </a:extLst>
                </a:gridCol>
                <a:gridCol w="3744481">
                  <a:extLst>
                    <a:ext uri="{9D8B030D-6E8A-4147-A177-3AD203B41FA5}">
                      <a16:colId xmlns:a16="http://schemas.microsoft.com/office/drawing/2014/main" val="2128121902"/>
                    </a:ext>
                  </a:extLst>
                </a:gridCol>
              </a:tblGrid>
              <a:tr h="2512770">
                <a:tc>
                  <a:txBody>
                    <a:bodyPr/>
                    <a:lstStyle/>
                    <a:p>
                      <a:pPr marL="0" indent="0">
                        <a:buNone/>
                      </a:pPr>
                      <a:r>
                        <a:rPr lang="nl-NL" sz="1200" dirty="0">
                          <a:solidFill>
                            <a:sysClr val="windowText" lastClr="000000"/>
                          </a:solidFill>
                        </a:rPr>
                        <a:t>Geclusterde thema’s</a:t>
                      </a:r>
                    </a:p>
                    <a:p>
                      <a:pPr marL="0" indent="0">
                        <a:buNone/>
                      </a:pPr>
                      <a:endParaRPr lang="nl-NL" sz="8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None/>
                      </a:pPr>
                      <a:r>
                        <a:rPr lang="nl-NL" sz="1200" b="1" dirty="0">
                          <a:solidFill>
                            <a:schemeClr val="tx1"/>
                          </a:solidFill>
                        </a:rPr>
                        <a:t>Aanbod</a:t>
                      </a:r>
                    </a:p>
                    <a:p>
                      <a:pPr marL="0" indent="0">
                        <a:buNone/>
                      </a:pPr>
                      <a:endParaRPr lang="nl-NL" sz="800" b="0" i="1" dirty="0">
                        <a:solidFill>
                          <a:schemeClr val="tx1"/>
                        </a:solidFill>
                      </a:endParaRPr>
                    </a:p>
                    <a:p>
                      <a:endParaRPr lang="nl-NL" sz="800" b="0" dirty="0">
                        <a:solidFill>
                          <a:schemeClr val="tx1"/>
                        </a:solidFill>
                      </a:endParaRPr>
                    </a:p>
                    <a:p>
                      <a:pPr marL="0" indent="0">
                        <a:buFont typeface="Arial" panose="020B0604020202020204" pitchFamily="34" charset="0"/>
                        <a:buNone/>
                      </a:pPr>
                      <a:r>
                        <a:rPr lang="nl-NL" sz="1050" b="0">
                          <a:solidFill>
                            <a:schemeClr val="tx1"/>
                          </a:solidFill>
                        </a:rPr>
                        <a:t>* Geen indicatie nodig</a:t>
                      </a:r>
                    </a:p>
                    <a:p>
                      <a:pPr marL="171450" indent="-171450">
                        <a:buFont typeface="Arial" panose="020B0604020202020204" pitchFamily="34" charset="0"/>
                        <a:buChar char="•"/>
                      </a:pPr>
                      <a:endParaRPr lang="nl-NL" sz="1050" b="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FF0000"/>
                          </a:highlight>
                          <a:uLnTx/>
                          <a:uFillTx/>
                          <a:latin typeface="+mn-lt"/>
                          <a:ea typeface="+mn-ea"/>
                          <a:cs typeface="+mn-cs"/>
                        </a:rPr>
                        <a:t>vanuit project nog geen contact</a:t>
                      </a: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FFFF00"/>
                          </a:highlight>
                          <a:uLnTx/>
                          <a:uFillTx/>
                          <a:latin typeface="+mn-lt"/>
                          <a:ea typeface="+mn-ea"/>
                          <a:cs typeface="+mn-cs"/>
                        </a:rPr>
                        <a:t>vrijwilligerswerkplek</a:t>
                      </a: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00FF00"/>
                          </a:highlight>
                          <a:uLnTx/>
                          <a:uFillTx/>
                          <a:latin typeface="+mn-lt"/>
                          <a:ea typeface="+mn-ea"/>
                          <a:cs typeface="+mn-cs"/>
                        </a:rPr>
                        <a:t>loopt, laagdrempelig</a:t>
                      </a: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00FFFF"/>
                          </a:highlight>
                          <a:uLnTx/>
                          <a:uFillTx/>
                          <a:latin typeface="+mn-lt"/>
                          <a:ea typeface="+mn-ea"/>
                          <a:cs typeface="+mn-cs"/>
                        </a:rPr>
                        <a:t>loopt, niet laagdrempelig</a:t>
                      </a:r>
                    </a:p>
                    <a:p>
                      <a:pPr marL="171450" indent="-171450">
                        <a:buFont typeface="Arial" panose="020B0604020202020204" pitchFamily="34" charset="0"/>
                        <a:buChar char="•"/>
                      </a:pPr>
                      <a:endParaRPr lang="nl-NL"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nl-NL" sz="1200" dirty="0">
                          <a:solidFill>
                            <a:sysClr val="windowText" lastClr="000000"/>
                          </a:solidFill>
                        </a:rPr>
                        <a:t>Aantal</a:t>
                      </a:r>
                      <a:r>
                        <a:rPr lang="nl-NL" sz="1200" baseline="0" dirty="0">
                          <a:solidFill>
                            <a:sysClr val="windowText" lastClr="000000"/>
                          </a:solidFill>
                        </a:rPr>
                        <a:t> </a:t>
                      </a:r>
                      <a:r>
                        <a:rPr lang="nl-NL" sz="1200" baseline="0" dirty="0" err="1">
                          <a:solidFill>
                            <a:sysClr val="windowText" lastClr="000000"/>
                          </a:solidFill>
                        </a:rPr>
                        <a:t>laag-drempelige</a:t>
                      </a:r>
                      <a:r>
                        <a:rPr lang="nl-NL" sz="1200" baseline="0" dirty="0">
                          <a:solidFill>
                            <a:sysClr val="windowText" lastClr="000000"/>
                          </a:solidFill>
                        </a:rPr>
                        <a:t> plekken </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1200" dirty="0">
                          <a:solidFill>
                            <a:sysClr val="windowText" lastClr="000000"/>
                          </a:solidFill>
                        </a:rPr>
                        <a:t>Laagdrempelig aanbod en perspectief</a:t>
                      </a:r>
                      <a:r>
                        <a:rPr lang="nl-NL" sz="1200" baseline="0" dirty="0">
                          <a:solidFill>
                            <a:sysClr val="windowText" lastClr="000000"/>
                          </a:solidFill>
                        </a:rPr>
                        <a:t> in de activiteit</a:t>
                      </a:r>
                    </a:p>
                    <a:p>
                      <a:pPr marL="171450" indent="-171450">
                        <a:buFont typeface="Wingdings" panose="05000000000000000000" pitchFamily="2" charset="2"/>
                        <a:buChar char="Ø"/>
                      </a:pPr>
                      <a:r>
                        <a:rPr lang="nl-NL" sz="1200" b="0" i="1" kern="1200" dirty="0">
                          <a:solidFill>
                            <a:schemeClr val="tx1"/>
                          </a:solidFill>
                          <a:effectLst/>
                          <a:latin typeface="+mn-lt"/>
                          <a:ea typeface="+mn-ea"/>
                          <a:cs typeface="+mn-cs"/>
                        </a:rPr>
                        <a:t>Er zijn plekken</a:t>
                      </a:r>
                      <a:r>
                        <a:rPr lang="nl-NL" sz="1200" b="0" i="1" kern="1200" baseline="0" dirty="0">
                          <a:solidFill>
                            <a:schemeClr val="tx1"/>
                          </a:solidFill>
                          <a:effectLst/>
                          <a:latin typeface="+mn-lt"/>
                          <a:ea typeface="+mn-ea"/>
                          <a:cs typeface="+mn-cs"/>
                        </a:rPr>
                        <a:t> direct beschikbaar waar mensen terecht kunnen</a:t>
                      </a:r>
                    </a:p>
                    <a:p>
                      <a:pPr marL="171450" indent="-171450">
                        <a:buFont typeface="Wingdings" panose="05000000000000000000" pitchFamily="2" charset="2"/>
                        <a:buChar char="Ø"/>
                      </a:pPr>
                      <a:r>
                        <a:rPr lang="nl-NL" sz="1200" b="0" i="1" kern="1200" baseline="0" dirty="0">
                          <a:solidFill>
                            <a:schemeClr val="tx1"/>
                          </a:solidFill>
                          <a:effectLst/>
                          <a:latin typeface="+mn-lt"/>
                          <a:ea typeface="+mn-ea"/>
                          <a:cs typeface="+mn-cs"/>
                        </a:rPr>
                        <a:t>Het aanbod past in interessegebied (thema’s) cliënt</a:t>
                      </a:r>
                    </a:p>
                    <a:p>
                      <a:pPr marL="171450" indent="-171450">
                        <a:buFont typeface="Wingdings" panose="05000000000000000000" pitchFamily="2" charset="2"/>
                        <a:buChar char="Ø"/>
                      </a:pPr>
                      <a:r>
                        <a:rPr lang="nl-NL" sz="1200" b="0" i="1" kern="1200" baseline="0" dirty="0">
                          <a:solidFill>
                            <a:schemeClr val="tx1"/>
                          </a:solidFill>
                          <a:effectLst/>
                          <a:latin typeface="+mn-lt"/>
                          <a:ea typeface="+mn-ea"/>
                          <a:cs typeface="+mn-cs"/>
                        </a:rPr>
                        <a:t>De activiteit heeft in zichzelf betekenis (het is nodig, er wordt op gewacht) en is geïntegreerd onderdeel van het externe aanbod</a:t>
                      </a:r>
                    </a:p>
                    <a:p>
                      <a:pPr marL="171450" indent="-171450">
                        <a:buFont typeface="Wingdings" panose="05000000000000000000" pitchFamily="2" charset="2"/>
                        <a:buChar char="Ø"/>
                      </a:pPr>
                      <a:r>
                        <a:rPr lang="nl-NL" sz="1200" b="0" i="1" kern="1200" baseline="0" dirty="0">
                          <a:solidFill>
                            <a:schemeClr val="tx1"/>
                          </a:solidFill>
                          <a:effectLst/>
                          <a:latin typeface="+mn-lt"/>
                          <a:ea typeface="+mn-ea"/>
                          <a:cs typeface="+mn-cs"/>
                        </a:rPr>
                        <a:t>(Intensieve) Begeleiding sluit aan op behoeften voor-tijdens-na de activiteit (zowel RIBW als activeringspartner en passend in visie)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98893667"/>
                  </a:ext>
                </a:extLst>
              </a:tr>
              <a:tr h="1545553">
                <a:tc>
                  <a:txBody>
                    <a:bodyPr/>
                    <a:lstStyle/>
                    <a:p>
                      <a:r>
                        <a:rPr lang="nl-NL" sz="800" dirty="0">
                          <a:solidFill>
                            <a:sysClr val="windowText" lastClr="000000"/>
                          </a:solidFill>
                        </a:rPr>
                        <a:t> </a:t>
                      </a:r>
                      <a:r>
                        <a:rPr lang="nl-NL" sz="1200" dirty="0">
                          <a:solidFill>
                            <a:sysClr val="windowText" lastClr="000000"/>
                          </a:solidFill>
                        </a:rPr>
                        <a:t>Horeca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1" dirty="0">
                          <a:solidFill>
                            <a:srgbClr val="FF0000"/>
                          </a:solidFill>
                          <a:highlight>
                            <a:srgbClr val="FF0000"/>
                          </a:highlight>
                          <a:hlinkClick r:id="rId2"/>
                        </a:rPr>
                        <a:t>De Oude Keuken </a:t>
                      </a:r>
                      <a:r>
                        <a:rPr lang="nl-NL" sz="800" b="0" dirty="0">
                          <a:solidFill>
                            <a:srgbClr val="FF0000"/>
                          </a:solidFill>
                        </a:rPr>
                        <a:t>(Oude Parklaan)</a:t>
                      </a:r>
                    </a:p>
                    <a:p>
                      <a:pPr marL="0" indent="0">
                        <a:buFont typeface="Arial" panose="020B0604020202020204" pitchFamily="34" charset="0"/>
                        <a:buNone/>
                      </a:pPr>
                      <a:endParaRPr lang="nl-NL" sz="800" b="0" dirty="0">
                        <a:solidFill>
                          <a:srgbClr val="FF0000"/>
                        </a:solidFill>
                      </a:endParaRPr>
                    </a:p>
                    <a:p>
                      <a:pPr marL="171450" indent="-171450">
                        <a:buFont typeface="Arial" panose="020B0604020202020204" pitchFamily="34" charset="0"/>
                        <a:buChar char="•"/>
                      </a:pPr>
                      <a:r>
                        <a:rPr lang="nl-NL" sz="1050" b="1" dirty="0">
                          <a:solidFill>
                            <a:srgbClr val="FF0000"/>
                          </a:solidFill>
                          <a:highlight>
                            <a:srgbClr val="FF0000"/>
                          </a:highlight>
                          <a:hlinkClick r:id="rId3"/>
                        </a:rPr>
                        <a:t>Hof van </a:t>
                      </a:r>
                      <a:r>
                        <a:rPr lang="nl-NL" sz="1050" b="1" dirty="0" err="1">
                          <a:solidFill>
                            <a:srgbClr val="FF0000"/>
                          </a:solidFill>
                          <a:highlight>
                            <a:srgbClr val="FF0000"/>
                          </a:highlight>
                          <a:hlinkClick r:id="rId3"/>
                        </a:rPr>
                        <a:t>Kijk-UIT</a:t>
                      </a:r>
                      <a:r>
                        <a:rPr lang="nl-NL" sz="1050" b="1" dirty="0">
                          <a:solidFill>
                            <a:srgbClr val="FF0000"/>
                          </a:solidFill>
                          <a:highlight>
                            <a:srgbClr val="FF0000"/>
                          </a:highlight>
                          <a:hlinkClick r:id="rId3"/>
                        </a:rPr>
                        <a:t> </a:t>
                      </a:r>
                      <a:r>
                        <a:rPr lang="nl-NL" sz="800" b="1" dirty="0">
                          <a:solidFill>
                            <a:srgbClr val="FF0000"/>
                          </a:solidFill>
                        </a:rPr>
                        <a:t>(</a:t>
                      </a:r>
                      <a:r>
                        <a:rPr lang="nl-NL" sz="800" b="0" dirty="0">
                          <a:solidFill>
                            <a:srgbClr val="FF0000"/>
                          </a:solidFill>
                        </a:rPr>
                        <a:t>Oude Schulpweg)</a:t>
                      </a:r>
                    </a:p>
                    <a:p>
                      <a:pPr marL="171450" indent="-171450">
                        <a:buFont typeface="Arial" panose="020B0604020202020204" pitchFamily="34" charset="0"/>
                        <a:buChar char="•"/>
                      </a:pPr>
                      <a:r>
                        <a:rPr lang="nl-NL" sz="1050" b="1" dirty="0">
                          <a:solidFill>
                            <a:srgbClr val="FF0000"/>
                          </a:solidFill>
                          <a:highlight>
                            <a:srgbClr val="FF0000"/>
                          </a:highlight>
                          <a:hlinkClick r:id="rId4"/>
                        </a:rPr>
                        <a:t>GZ NHN </a:t>
                      </a:r>
                      <a:r>
                        <a:rPr lang="nl-NL" sz="1050" b="0" dirty="0">
                          <a:solidFill>
                            <a:srgbClr val="FF0000"/>
                          </a:solidFill>
                          <a:highlight>
                            <a:srgbClr val="FF0000"/>
                          </a:highlight>
                          <a:hlinkClick r:id="rId4"/>
                        </a:rPr>
                        <a:t>Keuken met karakter </a:t>
                      </a:r>
                      <a:r>
                        <a:rPr lang="nl-NL" sz="1050" b="0" dirty="0">
                          <a:solidFill>
                            <a:srgbClr val="FF0000"/>
                          </a:solidFill>
                          <a:highlight>
                            <a:srgbClr val="FF0000"/>
                          </a:highlight>
                        </a:rPr>
                        <a:t> </a:t>
                      </a:r>
                      <a:r>
                        <a:rPr lang="nl-NL" sz="800" b="0" dirty="0">
                          <a:solidFill>
                            <a:srgbClr val="FF0000"/>
                          </a:solidFill>
                        </a:rPr>
                        <a:t>(De </a:t>
                      </a:r>
                      <a:r>
                        <a:rPr lang="nl-NL" sz="800" b="0" dirty="0" err="1">
                          <a:solidFill>
                            <a:srgbClr val="FF0000"/>
                          </a:solidFill>
                        </a:rPr>
                        <a:t>Olvendijk</a:t>
                      </a:r>
                      <a:r>
                        <a:rPr lang="nl-NL" sz="800" b="0" dirty="0">
                          <a:solidFill>
                            <a:srgbClr val="FF0000"/>
                          </a:solidFill>
                        </a:rPr>
                        <a:t> 2a Heiloo)</a:t>
                      </a:r>
                    </a:p>
                    <a:p>
                      <a:pPr marL="0" indent="0">
                        <a:buNone/>
                      </a:pPr>
                      <a:endParaRPr lang="nl-NL" sz="800" b="0" dirty="0">
                        <a:solidFill>
                          <a:schemeClr val="tx1"/>
                        </a:solidFill>
                      </a:endParaRPr>
                    </a:p>
                    <a:p>
                      <a:pPr marL="0" indent="0">
                        <a:buNone/>
                      </a:pPr>
                      <a:endParaRPr lang="nl-NL" sz="800" b="0" dirty="0">
                        <a:solidFill>
                          <a:schemeClr val="tx1"/>
                        </a:solidFill>
                      </a:endParaRPr>
                    </a:p>
                    <a:p>
                      <a:pPr marL="0" indent="0">
                        <a:buNone/>
                      </a:pPr>
                      <a:endParaRPr lang="nl-NL"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Diverse werkzaamheden behorende bij een restaurant en arrangementen (sociale onderneming)</a:t>
                      </a:r>
                    </a:p>
                    <a:p>
                      <a:pPr marL="171450" indent="-171450">
                        <a:buFont typeface="Arial" panose="020B0604020202020204" pitchFamily="34" charset="0"/>
                        <a:buChar char="•"/>
                      </a:pPr>
                      <a:r>
                        <a:rPr lang="nl-NL" sz="1050" dirty="0">
                          <a:solidFill>
                            <a:sysClr val="windowText" lastClr="000000"/>
                          </a:solidFill>
                        </a:rPr>
                        <a:t>Diverse werkzaamheden in het boscafé. Taarten bakken.</a:t>
                      </a:r>
                    </a:p>
                    <a:p>
                      <a:pPr marL="171450" indent="-171450">
                        <a:buFont typeface="Arial" panose="020B0604020202020204" pitchFamily="34" charset="0"/>
                        <a:buChar char="•"/>
                      </a:pPr>
                      <a:r>
                        <a:rPr lang="nl-NL" sz="1050" dirty="0">
                          <a:solidFill>
                            <a:sysClr val="windowText" lastClr="000000"/>
                          </a:solidFill>
                        </a:rPr>
                        <a:t>Diverse werkzaamheden in het restaurant.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87818461"/>
                  </a:ext>
                </a:extLst>
              </a:tr>
              <a:tr h="1076901">
                <a:tc>
                  <a:txBody>
                    <a:bodyPr/>
                    <a:lstStyle/>
                    <a:p>
                      <a:r>
                        <a:rPr lang="nl-NL" sz="1200" dirty="0">
                          <a:solidFill>
                            <a:sysClr val="windowText" lastClr="000000"/>
                          </a:solidFill>
                        </a:rPr>
                        <a:t>Dienstverlening (receptie, administratie en</a:t>
                      </a:r>
                    </a:p>
                    <a:p>
                      <a:r>
                        <a:rPr lang="nl-NL" sz="1200" dirty="0">
                          <a:solidFill>
                            <a:sysClr val="windowText" lastClr="000000"/>
                          </a:solidFill>
                        </a:rPr>
                        <a:t>Verkoop)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FF0000"/>
                          </a:highlight>
                          <a:hlinkClick r:id="rId5"/>
                        </a:rPr>
                        <a:t>Reakt</a:t>
                      </a:r>
                      <a:r>
                        <a:rPr lang="nl-NL" sz="1050" b="0" dirty="0">
                          <a:solidFill>
                            <a:srgbClr val="FF0000"/>
                          </a:solidFill>
                          <a:highlight>
                            <a:srgbClr val="FF0000"/>
                          </a:highlight>
                          <a:hlinkClick r:id="rId5"/>
                        </a:rPr>
                        <a:t> de Vintage Winkel </a:t>
                      </a:r>
                      <a:r>
                        <a:rPr lang="nl-NL" sz="800" b="0" dirty="0">
                          <a:solidFill>
                            <a:srgbClr val="FF0000"/>
                          </a:solidFill>
                        </a:rPr>
                        <a:t>(</a:t>
                      </a:r>
                      <a:r>
                        <a:rPr lang="nl-NL" sz="800" b="0" dirty="0" err="1">
                          <a:solidFill>
                            <a:srgbClr val="FF0000"/>
                          </a:solidFill>
                        </a:rPr>
                        <a:t>Watertorenpad</a:t>
                      </a:r>
                      <a:r>
                        <a:rPr lang="nl-NL" sz="800" b="0" dirty="0">
                          <a:solidFill>
                            <a:srgbClr val="FF0000"/>
                          </a:solidFill>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FF0000"/>
                          </a:highlight>
                          <a:hlinkClick r:id="rId5"/>
                        </a:rPr>
                        <a:t>Reakt </a:t>
                      </a:r>
                      <a:r>
                        <a:rPr lang="nl-NL" sz="1050" b="0" dirty="0">
                          <a:solidFill>
                            <a:srgbClr val="FF0000"/>
                          </a:solidFill>
                          <a:highlight>
                            <a:srgbClr val="FF0000"/>
                          </a:highlight>
                          <a:hlinkClick r:id="rId5"/>
                        </a:rPr>
                        <a:t>de Wissel</a:t>
                      </a:r>
                      <a:r>
                        <a:rPr lang="nl-NL" sz="800" b="0" dirty="0">
                          <a:solidFill>
                            <a:schemeClr val="tx1"/>
                          </a:solidFill>
                        </a:rPr>
                        <a:t>(</a:t>
                      </a:r>
                      <a:r>
                        <a:rPr lang="nl-NL" sz="800" b="0" dirty="0">
                          <a:solidFill>
                            <a:srgbClr val="FF0000"/>
                          </a:solidFill>
                        </a:rPr>
                        <a:t>Oude Parklaan 111 Castricum)</a:t>
                      </a: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receptiewerk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32524552"/>
                  </a:ext>
                </a:extLst>
              </a:tr>
              <a:tr h="1316213">
                <a:tc>
                  <a:txBody>
                    <a:bodyPr/>
                    <a:lstStyle/>
                    <a:p>
                      <a:r>
                        <a:rPr lang="nl-NL" sz="1200" dirty="0">
                          <a:solidFill>
                            <a:sysClr val="windowText" lastClr="000000"/>
                          </a:solidFill>
                        </a:rPr>
                        <a:t>Groen en Doen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6"/>
                        </a:rPr>
                        <a:t>Landzijde </a:t>
                      </a:r>
                      <a:r>
                        <a:rPr lang="nl-NL" sz="1050" b="0" dirty="0">
                          <a:solidFill>
                            <a:srgbClr val="00B050"/>
                          </a:solidFill>
                          <a:highlight>
                            <a:srgbClr val="00FF00"/>
                          </a:highlight>
                          <a:hlinkClick r:id="rId6"/>
                        </a:rPr>
                        <a:t>Landje van Tingeling </a:t>
                      </a:r>
                      <a:r>
                        <a:rPr lang="nl-NL" sz="800" b="0" dirty="0">
                          <a:solidFill>
                            <a:srgbClr val="00B050"/>
                          </a:solidFill>
                        </a:rPr>
                        <a:t>(Limmerweg, Castricum)</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FF0000"/>
                          </a:highlight>
                          <a:hlinkClick r:id="rId7"/>
                        </a:rPr>
                        <a:t>Reakt</a:t>
                      </a:r>
                      <a:r>
                        <a:rPr lang="nl-NL" sz="1050" b="0" dirty="0">
                          <a:solidFill>
                            <a:srgbClr val="FF0000"/>
                          </a:solidFill>
                          <a:highlight>
                            <a:srgbClr val="FF0000"/>
                          </a:highlight>
                          <a:hlinkClick r:id="rId7"/>
                        </a:rPr>
                        <a:t> Echt Bakkums Groen </a:t>
                      </a:r>
                      <a:r>
                        <a:rPr lang="nl-NL" sz="800" b="0" dirty="0">
                          <a:solidFill>
                            <a:srgbClr val="FF0000"/>
                          </a:solidFill>
                        </a:rPr>
                        <a:t>(</a:t>
                      </a:r>
                      <a:r>
                        <a:rPr lang="nl-NL" sz="800" b="0" dirty="0" err="1">
                          <a:solidFill>
                            <a:srgbClr val="FF0000"/>
                          </a:solidFill>
                        </a:rPr>
                        <a:t>Watertorenpad</a:t>
                      </a:r>
                      <a:r>
                        <a:rPr lang="nl-NL" sz="800" b="0" dirty="0">
                          <a:solidFill>
                            <a:srgbClr val="FF0000"/>
                          </a:solidFill>
                        </a:rPr>
                        <a:t>)</a:t>
                      </a:r>
                      <a:endParaRPr lang="nl-NL" sz="1050" b="1" dirty="0">
                        <a:solidFill>
                          <a:srgbClr val="FF0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FF0000"/>
                          </a:highlight>
                          <a:hlinkClick r:id="rId8"/>
                        </a:rPr>
                        <a:t>Strandvondstenmuseum</a:t>
                      </a:r>
                      <a:r>
                        <a:rPr lang="nl-NL" sz="1050" b="1" dirty="0">
                          <a:solidFill>
                            <a:srgbClr val="FF0000"/>
                          </a:solidFill>
                          <a:highlight>
                            <a:srgbClr val="FF0000"/>
                          </a:highlight>
                        </a:rPr>
                        <a:t> </a:t>
                      </a:r>
                      <a:r>
                        <a:rPr lang="nl-NL" sz="800" b="0" dirty="0">
                          <a:solidFill>
                            <a:srgbClr val="FF0000"/>
                          </a:solidFill>
                        </a:rPr>
                        <a:t>(Geversweg 2a)</a:t>
                      </a:r>
                      <a:endParaRPr lang="nl-NL" sz="800" b="0" dirty="0">
                        <a:solidFill>
                          <a:srgbClr val="FF0000"/>
                        </a:solidFill>
                        <a:highlight>
                          <a:srgbClr val="FF0000"/>
                        </a:highlight>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chemeClr val="tx1"/>
                          </a:solidFill>
                          <a:highlight>
                            <a:srgbClr val="FF0000"/>
                          </a:highlight>
                          <a:hlinkClick r:id="rId3"/>
                        </a:rPr>
                        <a:t>Hof van </a:t>
                      </a:r>
                      <a:r>
                        <a:rPr lang="nl-NL" sz="1050" b="1" dirty="0" err="1">
                          <a:solidFill>
                            <a:schemeClr val="tx1"/>
                          </a:solidFill>
                          <a:highlight>
                            <a:srgbClr val="FF0000"/>
                          </a:highlight>
                          <a:hlinkClick r:id="rId3"/>
                        </a:rPr>
                        <a:t>Kijk-UIT</a:t>
                      </a:r>
                      <a:r>
                        <a:rPr lang="nl-NL" sz="1050" b="1" dirty="0">
                          <a:solidFill>
                            <a:schemeClr val="tx1"/>
                          </a:solidFill>
                          <a:highlight>
                            <a:srgbClr val="FF0000"/>
                          </a:highlight>
                        </a:rPr>
                        <a:t> </a:t>
                      </a:r>
                      <a:r>
                        <a:rPr lang="nl-NL" sz="800" b="0" dirty="0">
                          <a:solidFill>
                            <a:srgbClr val="FF0000"/>
                          </a:solidFill>
                        </a:rPr>
                        <a:t>(Oude Schulpweg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Zorgboerderij waar gewerkt wordt met dieren, bloemen en groenten</a:t>
                      </a:r>
                    </a:p>
                    <a:p>
                      <a:pPr marL="171450" indent="-171450">
                        <a:buFont typeface="Arial" panose="020B0604020202020204" pitchFamily="34" charset="0"/>
                        <a:buChar char="•"/>
                      </a:pPr>
                      <a:r>
                        <a:rPr lang="nl-NL" sz="1050" dirty="0">
                          <a:solidFill>
                            <a:sysClr val="windowText" lastClr="000000"/>
                          </a:solidFill>
                        </a:rPr>
                        <a:t>.</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Diverse werkzaamheden ter ondersteuning van het museum</a:t>
                      </a:r>
                    </a:p>
                    <a:p>
                      <a:pPr marL="171450" indent="-171450">
                        <a:buFont typeface="Arial" panose="020B0604020202020204" pitchFamily="34" charset="0"/>
                        <a:buChar char="•"/>
                      </a:pPr>
                      <a:r>
                        <a:rPr lang="nl-NL" sz="1000" dirty="0">
                          <a:solidFill>
                            <a:sysClr val="windowText" lastClr="000000"/>
                          </a:solidFill>
                        </a:rPr>
                        <a:t> Vrijhouden van wandel en fietspaden, opruimen zwerfafval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497381"/>
                  </a:ext>
                </a:extLst>
              </a:tr>
              <a:tr h="1017074">
                <a:tc>
                  <a:txBody>
                    <a:bodyPr/>
                    <a:lstStyle/>
                    <a:p>
                      <a:r>
                        <a:rPr lang="nl-NL" sz="1200" dirty="0">
                          <a:solidFill>
                            <a:sysClr val="windowText" lastClr="000000"/>
                          </a:solidFill>
                        </a:rPr>
                        <a:t>Techniek en recycling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1" dirty="0">
                          <a:solidFill>
                            <a:srgbClr val="FF0000"/>
                          </a:solidFill>
                          <a:highlight>
                            <a:srgbClr val="FF0000"/>
                          </a:highlight>
                          <a:hlinkClick r:id="rId5"/>
                        </a:rPr>
                        <a:t>Reakt</a:t>
                      </a:r>
                      <a:r>
                        <a:rPr lang="nl-NL" sz="1050" b="0" dirty="0">
                          <a:solidFill>
                            <a:srgbClr val="FF0000"/>
                          </a:solidFill>
                          <a:highlight>
                            <a:srgbClr val="FF0000"/>
                          </a:highlight>
                          <a:hlinkClick r:id="rId5"/>
                        </a:rPr>
                        <a:t> de Wissel </a:t>
                      </a:r>
                      <a:r>
                        <a:rPr lang="nl-NL" sz="800" b="0" dirty="0">
                          <a:solidFill>
                            <a:srgbClr val="FF0000"/>
                          </a:solidFill>
                        </a:rPr>
                        <a:t>(Oude Parklaan)</a:t>
                      </a:r>
                    </a:p>
                    <a:p>
                      <a:pPr marL="171450" indent="-171450">
                        <a:buFont typeface="Arial" panose="020B0604020202020204" pitchFamily="34" charset="0"/>
                        <a:buChar char="•"/>
                      </a:pPr>
                      <a:r>
                        <a:rPr lang="nl-NL" sz="1050" b="1" dirty="0">
                          <a:solidFill>
                            <a:srgbClr val="FF0000"/>
                          </a:solidFill>
                          <a:highlight>
                            <a:srgbClr val="FF0000"/>
                          </a:highlight>
                          <a:hlinkClick r:id="rId9"/>
                        </a:rPr>
                        <a:t>Reakt</a:t>
                      </a:r>
                      <a:r>
                        <a:rPr lang="nl-NL" sz="1050" b="0" dirty="0">
                          <a:solidFill>
                            <a:srgbClr val="FF0000"/>
                          </a:solidFill>
                          <a:highlight>
                            <a:srgbClr val="FF0000"/>
                          </a:highlight>
                          <a:hlinkClick r:id="rId9"/>
                        </a:rPr>
                        <a:t> Fietsenwerkplaats </a:t>
                      </a:r>
                      <a:r>
                        <a:rPr lang="nl-NL" sz="800" b="0" dirty="0">
                          <a:solidFill>
                            <a:srgbClr val="FF0000"/>
                          </a:solidFill>
                        </a:rPr>
                        <a:t>(Oude Parklaan)</a:t>
                      </a:r>
                      <a:endParaRPr lang="nl-NL" sz="1050" b="0" dirty="0">
                        <a:solidFill>
                          <a:srgbClr val="FF0000"/>
                        </a:solidFill>
                      </a:endParaRPr>
                    </a:p>
                    <a:p>
                      <a:endParaRPr lang="nl-NL" sz="800" b="0" dirty="0">
                        <a:solidFill>
                          <a:schemeClr val="tx1"/>
                        </a:solidFill>
                      </a:endParaRPr>
                    </a:p>
                    <a:p>
                      <a:endParaRPr lang="nl-NL" sz="800" b="0" dirty="0">
                        <a:solidFill>
                          <a:schemeClr val="tx1"/>
                        </a:solidFill>
                      </a:endParaRPr>
                    </a:p>
                    <a:p>
                      <a:endParaRPr lang="nl-NL"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Productie en repro werk</a:t>
                      </a: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31128021"/>
                  </a:ext>
                </a:extLst>
              </a:tr>
              <a:tr h="1386012">
                <a:tc>
                  <a:txBody>
                    <a:bodyPr/>
                    <a:lstStyle/>
                    <a:p>
                      <a:r>
                        <a:rPr lang="nl-NL" sz="1200" dirty="0">
                          <a:solidFill>
                            <a:sysClr val="windowText" lastClr="000000"/>
                          </a:solidFill>
                        </a:rPr>
                        <a:t>Zorgen voor</a:t>
                      </a:r>
                      <a:r>
                        <a:rPr lang="nl-NL" sz="1200" baseline="0" dirty="0">
                          <a:solidFill>
                            <a:sysClr val="windowText" lastClr="000000"/>
                          </a:solidFill>
                        </a:rPr>
                        <a:t> mens en dier</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6"/>
                        </a:rPr>
                        <a:t>Landzijde </a:t>
                      </a:r>
                      <a:r>
                        <a:rPr lang="nl-NL" sz="1050" b="0" dirty="0">
                          <a:solidFill>
                            <a:srgbClr val="00B050"/>
                          </a:solidFill>
                          <a:highlight>
                            <a:srgbClr val="00FF00"/>
                          </a:highlight>
                          <a:hlinkClick r:id="rId6"/>
                        </a:rPr>
                        <a:t>Landje van Tingeling </a:t>
                      </a:r>
                      <a:r>
                        <a:rPr lang="nl-NL" sz="800" b="0" dirty="0">
                          <a:solidFill>
                            <a:srgbClr val="00B050"/>
                          </a:solidFill>
                        </a:rPr>
                        <a:t>(Limmerweg, Castricum)</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0" dirty="0">
                          <a:solidFill>
                            <a:srgbClr val="00B050"/>
                          </a:solidFill>
                          <a:highlight>
                            <a:srgbClr val="00FF00"/>
                          </a:highlight>
                          <a:hlinkClick r:id="rId10"/>
                        </a:rPr>
                        <a:t>L</a:t>
                      </a:r>
                      <a:r>
                        <a:rPr lang="nl-NL" sz="1050" b="1" dirty="0">
                          <a:solidFill>
                            <a:srgbClr val="00B050"/>
                          </a:solidFill>
                          <a:highlight>
                            <a:srgbClr val="00FF00"/>
                          </a:highlight>
                          <a:hlinkClick r:id="rId10"/>
                        </a:rPr>
                        <a:t>andzijde</a:t>
                      </a:r>
                      <a:r>
                        <a:rPr lang="nl-NL" sz="1050" b="0" dirty="0">
                          <a:solidFill>
                            <a:srgbClr val="00B050"/>
                          </a:solidFill>
                          <a:highlight>
                            <a:srgbClr val="00FF00"/>
                          </a:highlight>
                          <a:hlinkClick r:id="rId10"/>
                        </a:rPr>
                        <a:t> Tienhovehoeve</a:t>
                      </a:r>
                      <a:r>
                        <a:rPr lang="nl-NL" sz="1050" b="0" dirty="0">
                          <a:solidFill>
                            <a:srgbClr val="00B050"/>
                          </a:solidFill>
                          <a:highlight>
                            <a:srgbClr val="00FF00"/>
                          </a:highlight>
                        </a:rPr>
                        <a:t>    </a:t>
                      </a:r>
                      <a:r>
                        <a:rPr lang="nl-NL" sz="800" b="0" dirty="0">
                          <a:solidFill>
                            <a:schemeClr val="tx1"/>
                          </a:solidFill>
                        </a:rPr>
                        <a:t>(</a:t>
                      </a:r>
                      <a:r>
                        <a:rPr lang="nl-NL" sz="800" b="0" dirty="0">
                          <a:solidFill>
                            <a:srgbClr val="00B050"/>
                          </a:solidFill>
                        </a:rPr>
                        <a:t>Heereweg 1)</a:t>
                      </a:r>
                      <a:r>
                        <a:rPr lang="nl-NL" sz="1050" b="0" dirty="0">
                          <a:solidFill>
                            <a:srgbClr val="00B050"/>
                          </a:solidFill>
                          <a:highlight>
                            <a:srgbClr val="00FF00"/>
                          </a:highlight>
                        </a:rPr>
                        <a:t>  </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FF0000"/>
                          </a:highlight>
                          <a:hlinkClick r:id="rId11"/>
                        </a:rPr>
                        <a:t>Heemzorg</a:t>
                      </a:r>
                      <a:r>
                        <a:rPr lang="nl-NL" sz="1050" b="0" dirty="0">
                          <a:solidFill>
                            <a:srgbClr val="FF0000"/>
                          </a:solidFill>
                          <a:highlight>
                            <a:srgbClr val="FF0000"/>
                          </a:highlight>
                          <a:hlinkClick r:id="rId11"/>
                        </a:rPr>
                        <a:t> De Buitenkans </a:t>
                      </a:r>
                      <a:r>
                        <a:rPr lang="nl-NL" sz="800" b="0" dirty="0">
                          <a:solidFill>
                            <a:srgbClr val="FF0000"/>
                          </a:solidFill>
                        </a:rPr>
                        <a:t>(Jan </a:t>
                      </a:r>
                      <a:r>
                        <a:rPr lang="nl-NL" sz="800" b="0" dirty="0" err="1">
                          <a:solidFill>
                            <a:srgbClr val="FF0000"/>
                          </a:solidFill>
                        </a:rPr>
                        <a:t>Miessenlaan</a:t>
                      </a:r>
                      <a:r>
                        <a:rPr lang="nl-NL" sz="800" b="0" dirty="0">
                          <a:solidFill>
                            <a:srgbClr val="FF0000"/>
                          </a:solidFill>
                        </a:rPr>
                        <a:t> 1)</a:t>
                      </a:r>
                      <a:endParaRPr lang="nl-NL" sz="1050" b="0" dirty="0">
                        <a:solidFill>
                          <a:srgbClr val="FF0000"/>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800" b="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Zorgboerderij waar gewerkt wordt met dieren, bloemen en </a:t>
                      </a:r>
                      <a:r>
                        <a:rPr lang="nl-NL" sz="900" dirty="0">
                          <a:solidFill>
                            <a:sysClr val="windowText" lastClr="000000"/>
                          </a:solidFill>
                        </a:rPr>
                        <a:t>groenten</a:t>
                      </a:r>
                    </a:p>
                    <a:p>
                      <a:pPr marL="171450" indent="-171450">
                        <a:buFont typeface="Arial" panose="020B0604020202020204" pitchFamily="34" charset="0"/>
                        <a:buChar char="•"/>
                      </a:pPr>
                      <a:r>
                        <a:rPr lang="nl-NL" sz="1000" dirty="0">
                          <a:solidFill>
                            <a:sysClr val="windowText" lastClr="000000"/>
                          </a:solidFill>
                        </a:rPr>
                        <a:t>Biologisch melkveebedrijf met pensionpaarden</a:t>
                      </a:r>
                    </a:p>
                    <a:p>
                      <a:pPr marL="171450" indent="-171450">
                        <a:buFont typeface="Arial" panose="020B0604020202020204" pitchFamily="34" charset="0"/>
                        <a:buChar char="•"/>
                      </a:pPr>
                      <a:r>
                        <a:rPr lang="nl-NL" sz="1000" dirty="0">
                          <a:solidFill>
                            <a:sysClr val="windowText" lastClr="000000"/>
                          </a:solidFill>
                        </a:rPr>
                        <a:t>Zorgboerderij waar verzorging van allerlei dieren wordt gedaan.</a:t>
                      </a:r>
                    </a:p>
                    <a:p>
                      <a:pPr marL="0" indent="0">
                        <a:buFont typeface="Arial" panose="020B0604020202020204" pitchFamily="34" charset="0"/>
                        <a:buNone/>
                      </a:pPr>
                      <a:r>
                        <a:rPr lang="nl-NL" sz="1000" dirty="0">
                          <a:solidFill>
                            <a:sysClr val="windowText" lastClr="00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29342761"/>
                  </a:ext>
                </a:extLst>
              </a:tr>
              <a:tr h="1286299">
                <a:tc>
                  <a:txBody>
                    <a:bodyPr/>
                    <a:lstStyle/>
                    <a:p>
                      <a:r>
                        <a:rPr lang="nl-NL" sz="1200" dirty="0">
                          <a:solidFill>
                            <a:sysClr val="windowText" lastClr="000000"/>
                          </a:solidFill>
                        </a:rPr>
                        <a:t>Leren</a:t>
                      </a:r>
                      <a:r>
                        <a:rPr lang="nl-NL" sz="1200" baseline="0" dirty="0">
                          <a:solidFill>
                            <a:sysClr val="windowText" lastClr="000000"/>
                          </a:solidFill>
                        </a:rPr>
                        <a:t> </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1" dirty="0">
                          <a:solidFill>
                            <a:srgbClr val="FF0000"/>
                          </a:solidFill>
                          <a:highlight>
                            <a:srgbClr val="FF0000"/>
                          </a:highlight>
                          <a:hlinkClick r:id="rId12"/>
                        </a:rPr>
                        <a:t>RCO de Hoofdzaak</a:t>
                      </a:r>
                      <a:endParaRPr lang="nl-NL" sz="1050" b="1" dirty="0">
                        <a:solidFill>
                          <a:srgbClr val="FF0000"/>
                        </a:solidFill>
                        <a:highlight>
                          <a:srgbClr val="FF0000"/>
                        </a:highlight>
                      </a:endParaRPr>
                    </a:p>
                    <a:p>
                      <a:endParaRPr lang="nl-NL" sz="800" dirty="0">
                        <a:solidFill>
                          <a:sysClr val="windowText" lastClr="000000"/>
                        </a:solidFill>
                      </a:endParaRPr>
                    </a:p>
                    <a:p>
                      <a:endParaRPr lang="nl-NL" sz="800" dirty="0">
                        <a:solidFill>
                          <a:sysClr val="windowText" lastClr="000000"/>
                        </a:solidFill>
                      </a:endParaRPr>
                    </a:p>
                    <a:p>
                      <a:endParaRPr lang="nl-NL" sz="800" dirty="0">
                        <a:solidFill>
                          <a:sysClr val="windowText" lastClr="000000"/>
                        </a:solidFill>
                      </a:endParaRPr>
                    </a:p>
                    <a:p>
                      <a:endParaRPr lang="nl-NL" sz="800" dirty="0">
                        <a:solidFill>
                          <a:sysClr val="windowText" lastClr="000000"/>
                        </a:solidFill>
                      </a:endParaRPr>
                    </a:p>
                    <a:p>
                      <a:endParaRPr lang="nl-NL" sz="800" dirty="0">
                        <a:solidFill>
                          <a:sysClr val="windowText" lastClr="000000"/>
                        </a:solidFill>
                      </a:endParaRPr>
                    </a:p>
                    <a:p>
                      <a:endParaRPr lang="nl-NL" sz="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Herstelwerkplaats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17830936"/>
                  </a:ext>
                </a:extLst>
              </a:tr>
              <a:tr h="1236442">
                <a:tc>
                  <a:txBody>
                    <a:bodyPr/>
                    <a:lstStyle/>
                    <a:p>
                      <a:r>
                        <a:rPr lang="nl-NL" sz="1200" dirty="0">
                          <a:solidFill>
                            <a:sysClr val="windowText" lastClr="000000"/>
                          </a:solidFill>
                        </a:rPr>
                        <a:t>Sport en vrije tijd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None/>
                      </a:pPr>
                      <a:endParaRPr lang="nl-NL" sz="800" b="0" dirty="0">
                        <a:solidFill>
                          <a:schemeClr val="tx1"/>
                        </a:solidFill>
                      </a:endParaRPr>
                    </a:p>
                    <a:p>
                      <a:pPr marL="0" indent="0">
                        <a:buNone/>
                      </a:pPr>
                      <a:endParaRPr lang="nl-NL" sz="800" b="0" dirty="0">
                        <a:solidFill>
                          <a:schemeClr val="tx1"/>
                        </a:solidFill>
                      </a:endParaRPr>
                    </a:p>
                    <a:p>
                      <a:pPr marL="0" indent="0">
                        <a:buNone/>
                      </a:pPr>
                      <a:endParaRPr lang="nl-NL" sz="800" b="0" dirty="0">
                        <a:solidFill>
                          <a:schemeClr val="tx1"/>
                        </a:solidFill>
                      </a:endParaRPr>
                    </a:p>
                    <a:p>
                      <a:pPr marL="0" indent="0">
                        <a:buNone/>
                      </a:pPr>
                      <a:endParaRPr lang="nl-NL" sz="800" b="0" dirty="0">
                        <a:solidFill>
                          <a:schemeClr val="tx1"/>
                        </a:solidFill>
                      </a:endParaRPr>
                    </a:p>
                    <a:p>
                      <a:pPr marL="0" indent="0">
                        <a:buNone/>
                      </a:pPr>
                      <a:endParaRPr lang="nl-NL" sz="800" b="0" dirty="0">
                        <a:solidFill>
                          <a:schemeClr val="tx1"/>
                        </a:solidFill>
                      </a:endParaRPr>
                    </a:p>
                    <a:p>
                      <a:pPr marL="0" indent="0">
                        <a:buNone/>
                      </a:pPr>
                      <a:endParaRPr lang="nl-NL" sz="800" b="0" dirty="0">
                        <a:solidFill>
                          <a:schemeClr val="tx1"/>
                        </a:solidFill>
                      </a:endParaRPr>
                    </a:p>
                    <a:p>
                      <a:pPr marL="0" indent="0">
                        <a:buNone/>
                      </a:pPr>
                      <a:endParaRPr lang="nl-NL"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91396424"/>
                  </a:ext>
                </a:extLst>
              </a:tr>
            </a:tbl>
          </a:graphicData>
        </a:graphic>
      </p:graphicFrame>
      <p:sp>
        <p:nvSpPr>
          <p:cNvPr id="2" name="Tekstvak 1"/>
          <p:cNvSpPr txBox="1"/>
          <p:nvPr/>
        </p:nvSpPr>
        <p:spPr>
          <a:xfrm>
            <a:off x="544133" y="303531"/>
            <a:ext cx="4248531" cy="461665"/>
          </a:xfrm>
          <a:prstGeom prst="rect">
            <a:avLst/>
          </a:prstGeom>
          <a:noFill/>
        </p:spPr>
        <p:txBody>
          <a:bodyPr wrap="square" rtlCol="0">
            <a:spAutoFit/>
          </a:bodyPr>
          <a:lstStyle/>
          <a:p>
            <a:r>
              <a:rPr lang="nl-NL" sz="2400" b="1" dirty="0">
                <a:ln w="22225">
                  <a:solidFill>
                    <a:schemeClr val="accent2"/>
                  </a:solidFill>
                  <a:prstDash val="solid"/>
                </a:ln>
                <a:solidFill>
                  <a:schemeClr val="accent2">
                    <a:lumMod val="40000"/>
                    <a:lumOff val="60000"/>
                  </a:schemeClr>
                </a:solidFill>
              </a:rPr>
              <a:t>Gebied Castricum</a:t>
            </a:r>
          </a:p>
        </p:txBody>
      </p:sp>
      <p:sp>
        <p:nvSpPr>
          <p:cNvPr id="6" name="Tijdelijke aanduiding voor inhoud 2"/>
          <p:cNvSpPr>
            <a:spLocks noGrp="1"/>
          </p:cNvSpPr>
          <p:nvPr>
            <p:ph idx="1"/>
          </p:nvPr>
        </p:nvSpPr>
        <p:spPr>
          <a:xfrm>
            <a:off x="5528433" y="136105"/>
            <a:ext cx="3016583" cy="629092"/>
          </a:xfrm>
        </p:spPr>
        <p:txBody>
          <a:bodyPr>
            <a:noAutofit/>
          </a:bodyPr>
          <a:lstStyle/>
          <a:p>
            <a:pPr marL="0" indent="0">
              <a:buNone/>
            </a:pPr>
            <a:r>
              <a:rPr lang="nl-NL" sz="1600" b="1" dirty="0"/>
              <a:t>Geclusterde thema’s</a:t>
            </a:r>
          </a:p>
          <a:p>
            <a:pPr marL="0" indent="0">
              <a:buNone/>
            </a:pPr>
            <a:r>
              <a:rPr lang="nl-NL" sz="1600" b="1" dirty="0"/>
              <a:t>in aanbod en aantal plekken</a:t>
            </a:r>
          </a:p>
          <a:p>
            <a:pPr marL="0" indent="0">
              <a:buNone/>
            </a:pPr>
            <a:endParaRPr lang="nl-NL" sz="1600" dirty="0"/>
          </a:p>
          <a:p>
            <a:pPr marL="0" indent="0">
              <a:buNone/>
            </a:pPr>
            <a:endParaRPr lang="nl-NL" sz="1600" dirty="0"/>
          </a:p>
        </p:txBody>
      </p:sp>
      <p:sp>
        <p:nvSpPr>
          <p:cNvPr id="5" name="Actieknop: Terug 4">
            <a:hlinkClick r:id="rId13" action="ppaction://hlinksldjump" highlightClick="1"/>
            <a:extLst>
              <a:ext uri="{FF2B5EF4-FFF2-40B4-BE49-F238E27FC236}">
                <a16:creationId xmlns:a16="http://schemas.microsoft.com/office/drawing/2014/main" id="{8F5CBAF1-BEE4-4BB3-AD18-3CFDDA7B9997}"/>
              </a:ext>
            </a:extLst>
          </p:cNvPr>
          <p:cNvSpPr/>
          <p:nvPr/>
        </p:nvSpPr>
        <p:spPr>
          <a:xfrm>
            <a:off x="8040960" y="12017424"/>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8213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1672501361"/>
              </p:ext>
            </p:extLst>
          </p:nvPr>
        </p:nvGraphicFramePr>
        <p:xfrm>
          <a:off x="624136" y="856184"/>
          <a:ext cx="8497009" cy="11665296"/>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1229315406"/>
                    </a:ext>
                  </a:extLst>
                </a:gridCol>
                <a:gridCol w="2448272">
                  <a:extLst>
                    <a:ext uri="{9D8B030D-6E8A-4147-A177-3AD203B41FA5}">
                      <a16:colId xmlns:a16="http://schemas.microsoft.com/office/drawing/2014/main" val="2788670543"/>
                    </a:ext>
                  </a:extLst>
                </a:gridCol>
                <a:gridCol w="936104">
                  <a:extLst>
                    <a:ext uri="{9D8B030D-6E8A-4147-A177-3AD203B41FA5}">
                      <a16:colId xmlns:a16="http://schemas.microsoft.com/office/drawing/2014/main" val="1980223493"/>
                    </a:ext>
                  </a:extLst>
                </a:gridCol>
                <a:gridCol w="3744481">
                  <a:extLst>
                    <a:ext uri="{9D8B030D-6E8A-4147-A177-3AD203B41FA5}">
                      <a16:colId xmlns:a16="http://schemas.microsoft.com/office/drawing/2014/main" val="2128121902"/>
                    </a:ext>
                  </a:extLst>
                </a:gridCol>
              </a:tblGrid>
              <a:tr h="2532002">
                <a:tc>
                  <a:txBody>
                    <a:bodyPr/>
                    <a:lstStyle/>
                    <a:p>
                      <a:pPr marL="0" indent="0">
                        <a:buNone/>
                      </a:pPr>
                      <a:r>
                        <a:rPr lang="nl-NL" sz="1200" dirty="0">
                          <a:solidFill>
                            <a:sysClr val="windowText" lastClr="000000"/>
                          </a:solidFill>
                        </a:rPr>
                        <a:t>Geclusterde thema’s</a:t>
                      </a:r>
                    </a:p>
                    <a:p>
                      <a:pPr marL="0" indent="0">
                        <a:buNone/>
                      </a:pPr>
                      <a:endParaRPr lang="nl-NL" sz="8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None/>
                      </a:pPr>
                      <a:r>
                        <a:rPr lang="nl-NL" sz="1200" b="1" dirty="0">
                          <a:solidFill>
                            <a:schemeClr val="tx1"/>
                          </a:solidFill>
                        </a:rPr>
                        <a:t>Aanbod</a:t>
                      </a:r>
                    </a:p>
                    <a:p>
                      <a:pPr marL="0" indent="0">
                        <a:buNone/>
                      </a:pPr>
                      <a:endParaRPr lang="nl-NL" sz="1000" b="0" dirty="0">
                        <a:solidFill>
                          <a:schemeClr val="tx1"/>
                        </a:solidFill>
                      </a:endParaRPr>
                    </a:p>
                    <a:p>
                      <a:pPr marL="0" indent="0">
                        <a:buFont typeface="Arial" panose="020B0604020202020204" pitchFamily="34" charset="0"/>
                        <a:buNone/>
                      </a:pPr>
                      <a:r>
                        <a:rPr lang="nl-NL" sz="1000" b="0" dirty="0">
                          <a:solidFill>
                            <a:schemeClr val="tx1"/>
                          </a:solidFill>
                        </a:rPr>
                        <a:t>* Geen indicatie nodig</a:t>
                      </a:r>
                    </a:p>
                    <a:p>
                      <a:pPr marL="171450" indent="-171450">
                        <a:buFont typeface="Arial" panose="020B0604020202020204" pitchFamily="34" charset="0"/>
                        <a:buChar char="•"/>
                      </a:pPr>
                      <a:endParaRPr lang="nl-NL" sz="1000" b="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FF0000"/>
                          </a:highlight>
                          <a:uLnTx/>
                          <a:uFillTx/>
                          <a:latin typeface="+mn-lt"/>
                          <a:ea typeface="+mn-ea"/>
                          <a:cs typeface="+mn-cs"/>
                        </a:rPr>
                        <a:t>vanuit project nog geen contact</a:t>
                      </a: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FFFF00"/>
                          </a:highlight>
                          <a:uLnTx/>
                          <a:uFillTx/>
                          <a:latin typeface="+mn-lt"/>
                          <a:ea typeface="+mn-ea"/>
                          <a:cs typeface="+mn-cs"/>
                        </a:rPr>
                        <a:t>vrijwilligerswerkplek</a:t>
                      </a: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00FF00"/>
                          </a:highlight>
                          <a:uLnTx/>
                          <a:uFillTx/>
                          <a:latin typeface="+mn-lt"/>
                          <a:ea typeface="+mn-ea"/>
                          <a:cs typeface="+mn-cs"/>
                        </a:rPr>
                        <a:t>loopt, laagdrempelig</a:t>
                      </a: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00FFFF"/>
                          </a:highlight>
                          <a:uLnTx/>
                          <a:uFillTx/>
                          <a:latin typeface="+mn-lt"/>
                          <a:ea typeface="+mn-ea"/>
                          <a:cs typeface="+mn-cs"/>
                        </a:rPr>
                        <a:t>loopt, niet laagdrempelig</a:t>
                      </a:r>
                    </a:p>
                    <a:p>
                      <a:pPr marL="0" indent="0">
                        <a:buFont typeface="Arial" panose="020B0604020202020204" pitchFamily="34" charset="0"/>
                        <a:buNone/>
                      </a:pPr>
                      <a:endParaRPr lang="nl-NL"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nl-NL" sz="1200" dirty="0">
                          <a:solidFill>
                            <a:sysClr val="windowText" lastClr="000000"/>
                          </a:solidFill>
                        </a:rPr>
                        <a:t>Aantal</a:t>
                      </a:r>
                      <a:r>
                        <a:rPr lang="nl-NL" sz="1200" baseline="0" dirty="0">
                          <a:solidFill>
                            <a:sysClr val="windowText" lastClr="000000"/>
                          </a:solidFill>
                        </a:rPr>
                        <a:t> </a:t>
                      </a:r>
                      <a:r>
                        <a:rPr lang="nl-NL" sz="1200" baseline="0" dirty="0" err="1">
                          <a:solidFill>
                            <a:sysClr val="windowText" lastClr="000000"/>
                          </a:solidFill>
                        </a:rPr>
                        <a:t>laag-drempelige</a:t>
                      </a:r>
                      <a:r>
                        <a:rPr lang="nl-NL" sz="1200" baseline="0" dirty="0">
                          <a:solidFill>
                            <a:sysClr val="windowText" lastClr="000000"/>
                          </a:solidFill>
                        </a:rPr>
                        <a:t> plekken </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1200" dirty="0">
                          <a:solidFill>
                            <a:sysClr val="windowText" lastClr="000000"/>
                          </a:solidFill>
                        </a:rPr>
                        <a:t>Laagdrempelig aanbod en perspectief</a:t>
                      </a:r>
                      <a:r>
                        <a:rPr lang="nl-NL" sz="1200" baseline="0" dirty="0">
                          <a:solidFill>
                            <a:sysClr val="windowText" lastClr="000000"/>
                          </a:solidFill>
                        </a:rPr>
                        <a:t> in de activiteit</a:t>
                      </a:r>
                    </a:p>
                    <a:p>
                      <a:pPr marL="171450" indent="-171450">
                        <a:buFont typeface="Wingdings" panose="05000000000000000000" pitchFamily="2" charset="2"/>
                        <a:buChar char="Ø"/>
                      </a:pPr>
                      <a:r>
                        <a:rPr lang="nl-NL" sz="1200" b="0" i="1" kern="1200" dirty="0">
                          <a:solidFill>
                            <a:schemeClr val="tx1"/>
                          </a:solidFill>
                          <a:effectLst/>
                          <a:latin typeface="+mn-lt"/>
                          <a:ea typeface="+mn-ea"/>
                          <a:cs typeface="+mn-cs"/>
                        </a:rPr>
                        <a:t>Er zijn plekken</a:t>
                      </a:r>
                      <a:r>
                        <a:rPr lang="nl-NL" sz="1200" b="0" i="1" kern="1200" baseline="0" dirty="0">
                          <a:solidFill>
                            <a:schemeClr val="tx1"/>
                          </a:solidFill>
                          <a:effectLst/>
                          <a:latin typeface="+mn-lt"/>
                          <a:ea typeface="+mn-ea"/>
                          <a:cs typeface="+mn-cs"/>
                        </a:rPr>
                        <a:t> direct beschikbaar waar mensen terecht kunnen</a:t>
                      </a:r>
                    </a:p>
                    <a:p>
                      <a:pPr marL="171450" indent="-171450">
                        <a:buFont typeface="Wingdings" panose="05000000000000000000" pitchFamily="2" charset="2"/>
                        <a:buChar char="Ø"/>
                      </a:pPr>
                      <a:r>
                        <a:rPr lang="nl-NL" sz="1200" b="0" i="1" kern="1200" baseline="0" dirty="0">
                          <a:solidFill>
                            <a:schemeClr val="tx1"/>
                          </a:solidFill>
                          <a:effectLst/>
                          <a:latin typeface="+mn-lt"/>
                          <a:ea typeface="+mn-ea"/>
                          <a:cs typeface="+mn-cs"/>
                        </a:rPr>
                        <a:t>Het aanbod past in interessegebied (thema’s) cliënt</a:t>
                      </a:r>
                    </a:p>
                    <a:p>
                      <a:pPr marL="171450" indent="-171450">
                        <a:buFont typeface="Wingdings" panose="05000000000000000000" pitchFamily="2" charset="2"/>
                        <a:buChar char="Ø"/>
                      </a:pPr>
                      <a:r>
                        <a:rPr lang="nl-NL" sz="1200" b="0" i="1" kern="1200" baseline="0" dirty="0">
                          <a:solidFill>
                            <a:schemeClr val="tx1"/>
                          </a:solidFill>
                          <a:effectLst/>
                          <a:latin typeface="+mn-lt"/>
                          <a:ea typeface="+mn-ea"/>
                          <a:cs typeface="+mn-cs"/>
                        </a:rPr>
                        <a:t>De activiteit heeft in zichzelf betekenis (het is nodig, er wordt op gewacht) en is geïntegreerd onderdeel van het externe aanbod</a:t>
                      </a:r>
                    </a:p>
                    <a:p>
                      <a:pPr marL="171450" indent="-171450">
                        <a:buFont typeface="Wingdings" panose="05000000000000000000" pitchFamily="2" charset="2"/>
                        <a:buChar char="Ø"/>
                      </a:pPr>
                      <a:r>
                        <a:rPr lang="nl-NL" sz="1200" b="0" i="1" kern="1200" baseline="0" dirty="0">
                          <a:solidFill>
                            <a:schemeClr val="tx1"/>
                          </a:solidFill>
                          <a:effectLst/>
                          <a:latin typeface="+mn-lt"/>
                          <a:ea typeface="+mn-ea"/>
                          <a:cs typeface="+mn-cs"/>
                        </a:rPr>
                        <a:t>(Intensieve) Begeleiding sluit aan op behoeften voor-tijdens-na de activiteit (zowel RIBW als activeringspartner en passend in visie)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98893667"/>
                  </a:ext>
                </a:extLst>
              </a:tr>
              <a:tr h="1115287">
                <a:tc>
                  <a:txBody>
                    <a:bodyPr/>
                    <a:lstStyle/>
                    <a:p>
                      <a:r>
                        <a:rPr lang="nl-NL" sz="1000" dirty="0">
                          <a:solidFill>
                            <a:sysClr val="windowText" lastClr="000000"/>
                          </a:solidFill>
                        </a:rPr>
                        <a:t> H</a:t>
                      </a:r>
                      <a:r>
                        <a:rPr lang="nl-NL" sz="1200" dirty="0">
                          <a:solidFill>
                            <a:sysClr val="windowText" lastClr="000000"/>
                          </a:solidFill>
                        </a:rPr>
                        <a:t>oreca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1" dirty="0">
                          <a:solidFill>
                            <a:schemeClr val="accent1"/>
                          </a:solidFill>
                          <a:highlight>
                            <a:srgbClr val="00FFFF"/>
                          </a:highlight>
                          <a:hlinkClick r:id="rId2"/>
                        </a:rPr>
                        <a:t>Nieuw Unicum </a:t>
                      </a:r>
                      <a:r>
                        <a:rPr lang="nl-NL" sz="1050" b="0" dirty="0" err="1">
                          <a:solidFill>
                            <a:schemeClr val="accent1"/>
                          </a:solidFill>
                          <a:highlight>
                            <a:srgbClr val="00FFFF"/>
                          </a:highlight>
                          <a:hlinkClick r:id="rId2"/>
                        </a:rPr>
                        <a:t>BienveNu</a:t>
                      </a:r>
                      <a:r>
                        <a:rPr lang="nl-NL" sz="1050" b="0" dirty="0">
                          <a:solidFill>
                            <a:schemeClr val="accent1"/>
                          </a:solidFill>
                          <a:highlight>
                            <a:srgbClr val="00FFFF"/>
                          </a:highlight>
                          <a:hlinkClick r:id="rId2"/>
                        </a:rPr>
                        <a:t> </a:t>
                      </a:r>
                      <a:r>
                        <a:rPr lang="nl-NL" sz="800" b="0" dirty="0">
                          <a:solidFill>
                            <a:schemeClr val="accent1"/>
                          </a:solidFill>
                        </a:rPr>
                        <a:t>(Celsiusstraat)</a:t>
                      </a:r>
                      <a:endParaRPr lang="nl-NL" sz="1000" b="0" dirty="0">
                        <a:solidFill>
                          <a:schemeClr val="accent1"/>
                        </a:solidFill>
                      </a:endParaRPr>
                    </a:p>
                    <a:p>
                      <a:pPr marL="171450" indent="-171450">
                        <a:buFont typeface="Arial" panose="020B0604020202020204" pitchFamily="34" charset="0"/>
                        <a:buChar char="•"/>
                      </a:pPr>
                      <a:r>
                        <a:rPr lang="nl-NL" sz="1050" b="1" dirty="0">
                          <a:solidFill>
                            <a:srgbClr val="00B050"/>
                          </a:solidFill>
                          <a:highlight>
                            <a:srgbClr val="00FF00"/>
                          </a:highlight>
                          <a:hlinkClick r:id="rId3"/>
                        </a:rPr>
                        <a:t>Pluspunt/RIBW </a:t>
                      </a:r>
                      <a:r>
                        <a:rPr lang="nl-NL" sz="1050" b="0" dirty="0">
                          <a:solidFill>
                            <a:srgbClr val="00B050"/>
                          </a:solidFill>
                          <a:highlight>
                            <a:srgbClr val="00FF00"/>
                          </a:highlight>
                          <a:hlinkClick r:id="rId3"/>
                        </a:rPr>
                        <a:t>Koffie-In </a:t>
                      </a:r>
                      <a:r>
                        <a:rPr lang="nl-NL" sz="800" b="0" dirty="0">
                          <a:solidFill>
                            <a:srgbClr val="00B050"/>
                          </a:solidFill>
                        </a:rPr>
                        <a:t>(Flemingstraat)</a:t>
                      </a:r>
                    </a:p>
                    <a:p>
                      <a:pPr marL="171450" indent="-171450">
                        <a:buFont typeface="Arial" panose="020B0604020202020204" pitchFamily="34" charset="0"/>
                        <a:buChar char="•"/>
                      </a:pPr>
                      <a:r>
                        <a:rPr lang="nl-NL" sz="1050" b="1" dirty="0">
                          <a:solidFill>
                            <a:srgbClr val="00B050"/>
                          </a:solidFill>
                          <a:hlinkClick r:id="rId4"/>
                        </a:rPr>
                        <a:t>Pluspunt/Nieuw Unicum </a:t>
                      </a:r>
                      <a:r>
                        <a:rPr lang="nl-NL" sz="1050" b="0" dirty="0">
                          <a:solidFill>
                            <a:srgbClr val="00B050"/>
                          </a:solidFill>
                          <a:hlinkClick r:id="rId4"/>
                        </a:rPr>
                        <a:t>Samen eten </a:t>
                      </a:r>
                      <a:r>
                        <a:rPr lang="nl-NL" sz="800" b="0" dirty="0">
                          <a:solidFill>
                            <a:srgbClr val="00B050"/>
                          </a:solidFill>
                        </a:rPr>
                        <a:t>(Flemingstraat)</a:t>
                      </a:r>
                      <a:endParaRPr lang="nl-NL" sz="1050" b="0" dirty="0">
                        <a:solidFill>
                          <a:schemeClr val="accent3"/>
                        </a:solidFill>
                      </a:endParaRPr>
                    </a:p>
                    <a:p>
                      <a:pPr marL="0" indent="0">
                        <a:buNone/>
                      </a:pPr>
                      <a:endParaRPr lang="nl-NL"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1</a:t>
                      </a:r>
                    </a:p>
                    <a:p>
                      <a:pPr marL="171450" indent="-171450">
                        <a:buFont typeface="Arial" panose="020B0604020202020204" pitchFamily="34" charset="0"/>
                        <a:buChar char="•"/>
                      </a:pPr>
                      <a:r>
                        <a:rPr lang="nl-NL" sz="1050" dirty="0">
                          <a:solidFill>
                            <a:sysClr val="windowText" lastClr="000000"/>
                          </a:solidFill>
                        </a:rPr>
                        <a:t>4</a:t>
                      </a:r>
                    </a:p>
                    <a:p>
                      <a:pPr marL="171450" indent="-171450">
                        <a:buFont typeface="Arial" panose="020B0604020202020204" pitchFamily="34" charset="0"/>
                        <a:buChar char="•"/>
                      </a:pPr>
                      <a:r>
                        <a:rPr lang="nl-NL" sz="1050" dirty="0">
                          <a:solidFill>
                            <a:sysClr val="windowText" lastClr="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Keukenwerk, bereiden, bediening, kassa</a:t>
                      </a:r>
                    </a:p>
                    <a:p>
                      <a:pPr marL="171450" indent="-171450">
                        <a:buFont typeface="Arial" panose="020B0604020202020204" pitchFamily="34" charset="0"/>
                        <a:buChar char="•"/>
                      </a:pPr>
                      <a:r>
                        <a:rPr lang="nl-NL" sz="1000" dirty="0">
                          <a:solidFill>
                            <a:sysClr val="windowText" lastClr="000000"/>
                          </a:solidFill>
                        </a:rPr>
                        <a:t>Bakken van koekjes voor de bijeenkomsten in het Pluspunt</a:t>
                      </a:r>
                    </a:p>
                    <a:p>
                      <a:pPr marL="171450" indent="-171450">
                        <a:buFont typeface="Arial" panose="020B0604020202020204" pitchFamily="34" charset="0"/>
                        <a:buChar char="•"/>
                      </a:pPr>
                      <a:r>
                        <a:rPr lang="nl-NL" sz="1000" dirty="0">
                          <a:solidFill>
                            <a:sysClr val="windowText" lastClr="000000"/>
                          </a:solidFill>
                        </a:rPr>
                        <a:t>Voorbereiden en maken van een buurtmaaltijd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87818461"/>
                  </a:ext>
                </a:extLst>
              </a:tr>
              <a:tr h="2230573">
                <a:tc>
                  <a:txBody>
                    <a:bodyPr/>
                    <a:lstStyle/>
                    <a:p>
                      <a:r>
                        <a:rPr lang="nl-NL" sz="1200" dirty="0">
                          <a:solidFill>
                            <a:sysClr val="windowText" lastClr="000000"/>
                          </a:solidFill>
                        </a:rPr>
                        <a:t>Dienstverlening (receptie, administratie en</a:t>
                      </a:r>
                    </a:p>
                    <a:p>
                      <a:r>
                        <a:rPr lang="nl-NL" sz="1200" dirty="0">
                          <a:solidFill>
                            <a:sysClr val="windowText" lastClr="000000"/>
                          </a:solidFill>
                        </a:rPr>
                        <a:t>Verkoop)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5"/>
                        </a:rPr>
                        <a:t>De Verbeelding </a:t>
                      </a:r>
                      <a:r>
                        <a:rPr lang="nl-NL" sz="800" b="0" dirty="0">
                          <a:solidFill>
                            <a:srgbClr val="00B050"/>
                          </a:solidFill>
                        </a:rPr>
                        <a:t>(</a:t>
                      </a:r>
                      <a:r>
                        <a:rPr lang="nl-NL" sz="800" b="0" dirty="0" err="1">
                          <a:solidFill>
                            <a:srgbClr val="00B050"/>
                          </a:solidFill>
                        </a:rPr>
                        <a:t>Swaluëstraat</a:t>
                      </a:r>
                      <a:r>
                        <a:rPr lang="nl-NL" sz="800" b="0" dirty="0">
                          <a:solidFill>
                            <a:srgbClr val="00B050"/>
                          </a:solidFill>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6"/>
                        </a:rPr>
                        <a:t>Buurtbedrijf</a:t>
                      </a:r>
                      <a:r>
                        <a:rPr lang="nl-NL" sz="1050" b="0" dirty="0">
                          <a:solidFill>
                            <a:srgbClr val="00B050"/>
                          </a:solidFill>
                          <a:highlight>
                            <a:srgbClr val="00FF00"/>
                          </a:highlight>
                          <a:hlinkClick r:id="rId6"/>
                        </a:rPr>
                        <a:t> </a:t>
                      </a:r>
                      <a:r>
                        <a:rPr lang="nl-NL" sz="1050" b="0" dirty="0">
                          <a:solidFill>
                            <a:srgbClr val="00B050"/>
                          </a:solidFill>
                        </a:rPr>
                        <a:t>  </a:t>
                      </a:r>
                      <a:r>
                        <a:rPr lang="nl-NL" sz="800" b="0" dirty="0">
                          <a:solidFill>
                            <a:srgbClr val="00B050"/>
                          </a:solidFill>
                        </a:rPr>
                        <a:t>(</a:t>
                      </a:r>
                      <a:r>
                        <a:rPr lang="nl-NL" sz="800" b="0" dirty="0" err="1">
                          <a:solidFill>
                            <a:srgbClr val="00B050"/>
                          </a:solidFill>
                        </a:rPr>
                        <a:t>Swaluëstraat</a:t>
                      </a:r>
                      <a:r>
                        <a:rPr lang="nl-NL" sz="800" b="0" dirty="0">
                          <a:solidFill>
                            <a:srgbClr val="00B050"/>
                          </a:solidFill>
                        </a:rPr>
                        <a:t>)</a:t>
                      </a:r>
                      <a:endParaRPr lang="nl-NL" sz="1050" b="0" dirty="0">
                        <a:solidFill>
                          <a:srgbClr val="00B050"/>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1050" b="0" dirty="0">
                        <a:solidFill>
                          <a:srgbClr val="00B05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7"/>
                        </a:rPr>
                        <a:t>De Blauwe Tram</a:t>
                      </a:r>
                      <a:r>
                        <a:rPr lang="nl-NL" sz="1050" b="0" dirty="0">
                          <a:solidFill>
                            <a:srgbClr val="00B050"/>
                          </a:solidFill>
                          <a:highlight>
                            <a:srgbClr val="00FF00"/>
                          </a:highlight>
                          <a:hlinkClick r:id="rId7"/>
                        </a:rPr>
                        <a:t> </a:t>
                      </a:r>
                      <a:r>
                        <a:rPr lang="nl-NL" sz="800" b="0" dirty="0">
                          <a:solidFill>
                            <a:srgbClr val="00B050"/>
                          </a:solidFill>
                        </a:rPr>
                        <a:t>(Louis </a:t>
                      </a:r>
                      <a:r>
                        <a:rPr lang="nl-NL" sz="800" b="0" dirty="0" err="1">
                          <a:solidFill>
                            <a:srgbClr val="00B050"/>
                          </a:solidFill>
                        </a:rPr>
                        <a:t>DavidsCarré</a:t>
                      </a:r>
                      <a:r>
                        <a:rPr lang="nl-NL" sz="800" b="0" dirty="0">
                          <a:solidFill>
                            <a:srgbClr val="00B050"/>
                          </a:solidFill>
                        </a:rPr>
                        <a:t>)</a:t>
                      </a:r>
                      <a:endParaRPr lang="nl-NL" sz="1050" b="0" dirty="0">
                        <a:solidFill>
                          <a:srgbClr val="00B05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70C0"/>
                          </a:solidFill>
                          <a:highlight>
                            <a:srgbClr val="00FFFF"/>
                          </a:highlight>
                          <a:hlinkClick r:id="rId2"/>
                        </a:rPr>
                        <a:t>Nieuwe Unicum </a:t>
                      </a:r>
                      <a:r>
                        <a:rPr lang="nl-NL" sz="1050" b="0" dirty="0">
                          <a:solidFill>
                            <a:srgbClr val="0070C0"/>
                          </a:solidFill>
                          <a:highlight>
                            <a:srgbClr val="00FFFF"/>
                          </a:highlight>
                          <a:hlinkClick r:id="rId2"/>
                        </a:rPr>
                        <a:t>‘t Winkeltje </a:t>
                      </a:r>
                      <a:r>
                        <a:rPr lang="nl-NL" sz="800" b="0" dirty="0">
                          <a:solidFill>
                            <a:srgbClr val="0070C0"/>
                          </a:solidFill>
                        </a:rPr>
                        <a:t>(</a:t>
                      </a:r>
                      <a:r>
                        <a:rPr lang="nl-NL" sz="800" b="0" dirty="0" err="1">
                          <a:solidFill>
                            <a:srgbClr val="0070C0"/>
                          </a:solidFill>
                        </a:rPr>
                        <a:t>Celsiusstr</a:t>
                      </a:r>
                      <a:r>
                        <a:rPr lang="nl-NL" sz="800" b="0" dirty="0">
                          <a:solidFill>
                            <a:srgbClr val="0070C0"/>
                          </a:solidFill>
                        </a:rPr>
                        <a:t>.)</a:t>
                      </a:r>
                      <a:endParaRPr lang="nl-NL" sz="1050" b="0" dirty="0">
                        <a:solidFill>
                          <a:srgbClr val="0070C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0" dirty="0">
                          <a:solidFill>
                            <a:srgbClr val="FF0000"/>
                          </a:solidFill>
                          <a:highlight>
                            <a:srgbClr val="00FFFF"/>
                          </a:highlight>
                          <a:hlinkClick r:id="rId2"/>
                        </a:rPr>
                        <a:t>NU </a:t>
                      </a:r>
                      <a:r>
                        <a:rPr lang="nl-NL" sz="1050" b="0" dirty="0">
                          <a:solidFill>
                            <a:srgbClr val="0070C0"/>
                          </a:solidFill>
                          <a:highlight>
                            <a:srgbClr val="00FFFF"/>
                          </a:highlight>
                          <a:hlinkClick r:id="rId2"/>
                        </a:rPr>
                        <a:t>‘t Hoekje </a:t>
                      </a:r>
                      <a:r>
                        <a:rPr lang="nl-NL" sz="800" b="0" dirty="0">
                          <a:solidFill>
                            <a:srgbClr val="00B050"/>
                          </a:solidFill>
                          <a:hlinkClick r:id="rId2"/>
                        </a:rPr>
                        <a:t>(</a:t>
                      </a:r>
                      <a:r>
                        <a:rPr lang="nl-NL" sz="800" b="0" dirty="0" err="1">
                          <a:solidFill>
                            <a:srgbClr val="00B050"/>
                          </a:solidFill>
                          <a:hlinkClick r:id="rId2"/>
                        </a:rPr>
                        <a:t>Pasteurstraat</a:t>
                      </a:r>
                      <a:r>
                        <a:rPr lang="nl-NL" sz="800" b="0" dirty="0">
                          <a:solidFill>
                            <a:srgbClr val="00B050"/>
                          </a:solidFill>
                          <a:hlinkClick r:id="rId2"/>
                        </a:rPr>
                        <a:t>)</a:t>
                      </a:r>
                      <a:endParaRPr lang="nl-NL" sz="800" b="0" dirty="0">
                        <a:solidFill>
                          <a:srgbClr val="00B05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chemeClr val="accent6">
                              <a:lumMod val="75000"/>
                            </a:schemeClr>
                          </a:solidFill>
                          <a:highlight>
                            <a:srgbClr val="FFFF00"/>
                          </a:highlight>
                          <a:hlinkClick r:id="rId6"/>
                        </a:rPr>
                        <a:t>Diverse Strandtenten </a:t>
                      </a:r>
                      <a:endParaRPr lang="nl-NL" sz="1050" b="0" dirty="0">
                        <a:solidFill>
                          <a:schemeClr val="accent6">
                            <a:lumMod val="75000"/>
                          </a:schemeClr>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chemeClr val="accent6">
                              <a:lumMod val="75000"/>
                            </a:schemeClr>
                          </a:solidFill>
                          <a:highlight>
                            <a:srgbClr val="FFFF00"/>
                          </a:highlight>
                          <a:hlinkClick r:id="rId6"/>
                        </a:rPr>
                        <a:t>Centerparcs*</a:t>
                      </a:r>
                      <a:endParaRPr lang="nl-NL" sz="1050" b="1" dirty="0">
                        <a:solidFill>
                          <a:schemeClr val="accent6">
                            <a:lumMod val="75000"/>
                          </a:schemeClr>
                        </a:solidFill>
                        <a:highlight>
                          <a:srgbClr val="FFFF00"/>
                        </a:highlight>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chemeClr val="accent6">
                              <a:lumMod val="75000"/>
                            </a:schemeClr>
                          </a:solidFill>
                          <a:highlight>
                            <a:srgbClr val="FFFF00"/>
                          </a:highlight>
                          <a:hlinkClick r:id="rId8"/>
                        </a:rPr>
                        <a:t>Pluspunt</a:t>
                      </a:r>
                      <a:r>
                        <a:rPr lang="nl-NL" sz="1050" b="1" dirty="0">
                          <a:solidFill>
                            <a:schemeClr val="accent6">
                              <a:lumMod val="75000"/>
                            </a:schemeClr>
                          </a:solidFill>
                        </a:rPr>
                        <a:t>*</a:t>
                      </a: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105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chemeClr val="tx1"/>
                          </a:solidFill>
                        </a:rPr>
                        <a:t> 1</a:t>
                      </a:r>
                    </a:p>
                    <a:p>
                      <a:pPr marL="171450" indent="-171450">
                        <a:buFont typeface="Arial" panose="020B0604020202020204" pitchFamily="34" charset="0"/>
                        <a:buChar char="•"/>
                      </a:pPr>
                      <a:r>
                        <a:rPr lang="nl-NL" sz="1050" dirty="0">
                          <a:solidFill>
                            <a:schemeClr val="tx1"/>
                          </a:solidFill>
                        </a:rPr>
                        <a:t>10</a:t>
                      </a:r>
                    </a:p>
                    <a:p>
                      <a:pPr marL="171450" indent="-171450">
                        <a:buFont typeface="Arial" panose="020B0604020202020204" pitchFamily="34" charset="0"/>
                        <a:buChar char="•"/>
                      </a:pPr>
                      <a:endParaRPr lang="nl-NL" sz="1050" dirty="0">
                        <a:solidFill>
                          <a:schemeClr val="tx1"/>
                        </a:solidFill>
                      </a:endParaRPr>
                    </a:p>
                    <a:p>
                      <a:pPr marL="171450" indent="-171450">
                        <a:buFont typeface="Arial" panose="020B0604020202020204" pitchFamily="34" charset="0"/>
                        <a:buChar char="•"/>
                      </a:pPr>
                      <a:r>
                        <a:rPr lang="nl-NL" sz="1050" dirty="0">
                          <a:solidFill>
                            <a:schemeClr val="tx1"/>
                          </a:solidFill>
                        </a:rPr>
                        <a:t>1 a 2</a:t>
                      </a:r>
                    </a:p>
                    <a:p>
                      <a:pPr marL="171450" indent="-171450">
                        <a:buFont typeface="Arial" panose="020B0604020202020204" pitchFamily="34" charset="0"/>
                        <a:buChar char="•"/>
                      </a:pPr>
                      <a:r>
                        <a:rPr lang="nl-NL" sz="1050" dirty="0">
                          <a:solidFill>
                            <a:schemeClr val="tx1"/>
                          </a:solidFill>
                        </a:rPr>
                        <a:t>1 </a:t>
                      </a:r>
                    </a:p>
                    <a:p>
                      <a:pPr marL="171450" indent="-171450">
                        <a:buFont typeface="Arial" panose="020B0604020202020204" pitchFamily="34" charset="0"/>
                        <a:buChar char="•"/>
                      </a:pPr>
                      <a:r>
                        <a:rPr lang="nl-NL" sz="1050" dirty="0">
                          <a:solidFill>
                            <a:schemeClr val="tx1"/>
                          </a:solidFill>
                        </a:rPr>
                        <a:t>3</a:t>
                      </a:r>
                    </a:p>
                    <a:p>
                      <a:pPr marL="171450" indent="-171450">
                        <a:buFont typeface="Arial" panose="020B0604020202020204" pitchFamily="34" charset="0"/>
                        <a:buChar char="•"/>
                      </a:pPr>
                      <a:r>
                        <a:rPr lang="nl-NL" sz="1050" dirty="0">
                          <a:solidFill>
                            <a:schemeClr val="tx1"/>
                          </a:solidFill>
                        </a:rPr>
                        <a:t>3</a:t>
                      </a:r>
                    </a:p>
                    <a:p>
                      <a:pPr marL="171450" indent="-171450">
                        <a:buFont typeface="Arial" panose="020B0604020202020204" pitchFamily="34" charset="0"/>
                        <a:buChar char="•"/>
                      </a:pPr>
                      <a:r>
                        <a:rPr lang="nl-NL" sz="1050" dirty="0">
                          <a:solidFill>
                            <a:schemeClr val="tx1"/>
                          </a:solidFill>
                        </a:rPr>
                        <a:t>3</a:t>
                      </a:r>
                    </a:p>
                    <a:p>
                      <a:pPr marL="171450" indent="-171450">
                        <a:buFont typeface="Arial" panose="020B0604020202020204" pitchFamily="34" charset="0"/>
                        <a:buChar char="•"/>
                      </a:pPr>
                      <a:r>
                        <a:rPr lang="nl-NL" sz="105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rgbClr val="FF0000"/>
                          </a:solidFill>
                        </a:rPr>
                        <a:t> </a:t>
                      </a:r>
                      <a:r>
                        <a:rPr lang="nl-NL" sz="1050" dirty="0">
                          <a:solidFill>
                            <a:schemeClr val="tx1"/>
                          </a:solidFill>
                        </a:rPr>
                        <a:t>diverse werkplekken, traject op maat, plekken naar wens</a:t>
                      </a:r>
                    </a:p>
                    <a:p>
                      <a:pPr marL="171450" indent="-171450">
                        <a:buFont typeface="Arial" panose="020B0604020202020204" pitchFamily="34" charset="0"/>
                        <a:buChar char="•"/>
                      </a:pPr>
                      <a:r>
                        <a:rPr lang="nl-NL" sz="1050" dirty="0">
                          <a:solidFill>
                            <a:schemeClr val="tx1"/>
                          </a:solidFill>
                        </a:rPr>
                        <a:t> diverse dagdelen afwisselende eenvoudige productiewerkzaamheden op een vaste plek met begeleiding</a:t>
                      </a:r>
                    </a:p>
                    <a:p>
                      <a:pPr marL="171450" indent="-171450">
                        <a:buFont typeface="Arial" panose="020B0604020202020204" pitchFamily="34" charset="0"/>
                        <a:buChar char="•"/>
                      </a:pPr>
                      <a:r>
                        <a:rPr lang="nl-NL" sz="1050" dirty="0">
                          <a:solidFill>
                            <a:schemeClr val="tx1"/>
                          </a:solidFill>
                        </a:rPr>
                        <a:t> welkom heten, wegwijzen, telefoon opnemen</a:t>
                      </a:r>
                    </a:p>
                    <a:p>
                      <a:pPr marL="171450" indent="-171450">
                        <a:buFont typeface="Arial" panose="020B0604020202020204" pitchFamily="34" charset="0"/>
                        <a:buChar char="•"/>
                      </a:pPr>
                      <a:r>
                        <a:rPr lang="nl-NL" sz="1050" dirty="0">
                          <a:solidFill>
                            <a:schemeClr val="tx1"/>
                          </a:solidFill>
                        </a:rPr>
                        <a:t> maken van woon accessoires en verkoop in de winkel</a:t>
                      </a:r>
                      <a:r>
                        <a:rPr lang="nl-NL" sz="1050" dirty="0">
                          <a:solidFill>
                            <a:srgbClr val="FF0000"/>
                          </a:solidFill>
                        </a:rPr>
                        <a:t>. </a:t>
                      </a:r>
                    </a:p>
                    <a:p>
                      <a:pPr marL="171450" indent="-171450">
                        <a:buFont typeface="Arial" panose="020B0604020202020204" pitchFamily="34" charset="0"/>
                        <a:buChar char="•"/>
                      </a:pPr>
                      <a:r>
                        <a:rPr lang="nl-NL" sz="1050" dirty="0">
                          <a:solidFill>
                            <a:schemeClr val="tx1"/>
                          </a:solidFill>
                        </a:rPr>
                        <a:t>Voor kleine meubels en hebbedingetjes</a:t>
                      </a:r>
                    </a:p>
                    <a:p>
                      <a:pPr marL="171450" indent="-171450">
                        <a:buFont typeface="Arial" panose="020B0604020202020204" pitchFamily="34" charset="0"/>
                        <a:buChar char="•"/>
                      </a:pPr>
                      <a:r>
                        <a:rPr lang="nl-NL" sz="1050" dirty="0">
                          <a:solidFill>
                            <a:schemeClr val="tx1"/>
                          </a:solidFill>
                        </a:rPr>
                        <a:t>Allerlei werkzaamheden in het zomerseizoen</a:t>
                      </a:r>
                    </a:p>
                    <a:p>
                      <a:pPr marL="171450" indent="-171450">
                        <a:buFont typeface="Arial" panose="020B0604020202020204" pitchFamily="34" charset="0"/>
                        <a:buChar char="•"/>
                      </a:pPr>
                      <a:r>
                        <a:rPr lang="nl-NL" sz="1050" dirty="0">
                          <a:solidFill>
                            <a:schemeClr val="tx1"/>
                          </a:solidFill>
                        </a:rPr>
                        <a:t>Diverse werkzaamheden </a:t>
                      </a:r>
                    </a:p>
                    <a:p>
                      <a:pPr marL="171450" indent="-171450">
                        <a:buFont typeface="Arial" panose="020B0604020202020204" pitchFamily="34" charset="0"/>
                        <a:buChar char="•"/>
                      </a:pPr>
                      <a:r>
                        <a:rPr lang="nl-NL" sz="1050" dirty="0">
                          <a:solidFill>
                            <a:schemeClr val="tx1"/>
                          </a:solidFill>
                        </a:rPr>
                        <a:t>Baliewerkzaamheden, receptie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103418591"/>
                  </a:ext>
                </a:extLst>
              </a:tr>
              <a:tr h="1105239">
                <a:tc>
                  <a:txBody>
                    <a:bodyPr/>
                    <a:lstStyle/>
                    <a:p>
                      <a:r>
                        <a:rPr lang="nl-NL" sz="1200" dirty="0">
                          <a:solidFill>
                            <a:sysClr val="windowText" lastClr="000000"/>
                          </a:solidFill>
                        </a:rPr>
                        <a:t>Groen en Doen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9"/>
                        </a:rPr>
                        <a:t>RIBW K/AM </a:t>
                      </a:r>
                      <a:r>
                        <a:rPr lang="nl-NL" sz="1050" b="0" dirty="0">
                          <a:solidFill>
                            <a:srgbClr val="00B050"/>
                          </a:solidFill>
                          <a:highlight>
                            <a:srgbClr val="00FF00"/>
                          </a:highlight>
                          <a:hlinkClick r:id="rId9"/>
                        </a:rPr>
                        <a:t>Groen en Doen</a:t>
                      </a:r>
                      <a:r>
                        <a:rPr lang="nl-NL" sz="1050" b="0" dirty="0">
                          <a:solidFill>
                            <a:srgbClr val="00B050"/>
                          </a:solidFill>
                        </a:rPr>
                        <a:t>* </a:t>
                      </a:r>
                      <a:r>
                        <a:rPr lang="nl-NL" sz="800" b="0" dirty="0">
                          <a:solidFill>
                            <a:srgbClr val="00B050"/>
                          </a:solidFill>
                        </a:rPr>
                        <a:t>(pr. Beatrixdreef, Haarlem) </a:t>
                      </a:r>
                      <a:endParaRPr lang="nl-NL" sz="1050" b="1" dirty="0">
                        <a:solidFill>
                          <a:srgbClr val="FF0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10"/>
                        </a:rPr>
                        <a:t>Buurtbedrijf</a:t>
                      </a:r>
                      <a:r>
                        <a:rPr lang="nl-NL" sz="1000" b="0" dirty="0">
                          <a:solidFill>
                            <a:srgbClr val="00B050"/>
                          </a:solidFill>
                        </a:rPr>
                        <a:t>   </a:t>
                      </a:r>
                      <a:r>
                        <a:rPr lang="nl-NL" sz="700" b="0" dirty="0">
                          <a:solidFill>
                            <a:srgbClr val="00B050"/>
                          </a:solidFill>
                        </a:rPr>
                        <a:t>(</a:t>
                      </a:r>
                      <a:r>
                        <a:rPr lang="nl-NL" sz="700" b="0" dirty="0" err="1">
                          <a:solidFill>
                            <a:srgbClr val="00B050"/>
                          </a:solidFill>
                        </a:rPr>
                        <a:t>Swaluëstraat</a:t>
                      </a:r>
                      <a:r>
                        <a:rPr lang="nl-NL" sz="700" b="0" dirty="0">
                          <a:solidFill>
                            <a:srgbClr val="00B050"/>
                          </a:solidFill>
                        </a:rPr>
                        <a:t>)</a:t>
                      </a:r>
                      <a:endParaRPr lang="nl-NL" sz="1000" b="0" dirty="0">
                        <a:solidFill>
                          <a:srgbClr val="00B050"/>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1000" b="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00" dirty="0">
                          <a:solidFill>
                            <a:sysClr val="windowText" lastClr="000000"/>
                          </a:solidFill>
                        </a:rPr>
                        <a:t>10</a:t>
                      </a:r>
                    </a:p>
                    <a:p>
                      <a:pPr marL="0" indent="0">
                        <a:buFont typeface="Arial" panose="020B0604020202020204" pitchFamily="34" charset="0"/>
                        <a:buNone/>
                      </a:pPr>
                      <a:endParaRPr lang="nl-NL" sz="1000" dirty="0">
                        <a:solidFill>
                          <a:sysClr val="windowText" lastClr="000000"/>
                        </a:solidFill>
                      </a:endParaRPr>
                    </a:p>
                    <a:p>
                      <a:pPr marL="171450" indent="-171450">
                        <a:buFont typeface="Arial" panose="020B0604020202020204" pitchFamily="34" charset="0"/>
                        <a:buChar char="•"/>
                      </a:pPr>
                      <a:r>
                        <a:rPr lang="nl-NL" sz="1000" dirty="0">
                          <a:solidFill>
                            <a:sysClr val="windowText" lastClr="000000"/>
                          </a:solidFill>
                        </a:rPr>
                        <a:t> 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solidFill>
                            <a:sysClr val="windowText" lastClr="000000"/>
                          </a:solidFill>
                        </a:rPr>
                        <a:t>Mobiel team. Hovenierswerk, schilderwerk en eenvoudige klussen</a:t>
                      </a:r>
                    </a:p>
                    <a:p>
                      <a:pPr marL="171450" indent="-171450">
                        <a:buFont typeface="Arial" panose="020B0604020202020204" pitchFamily="34" charset="0"/>
                        <a:buChar char="•"/>
                      </a:pPr>
                      <a:r>
                        <a:rPr lang="nl-NL" sz="1000" dirty="0">
                          <a:solidFill>
                            <a:sysClr val="windowText" lastClr="000000"/>
                          </a:solidFill>
                        </a:rPr>
                        <a:t>T</a:t>
                      </a:r>
                      <a:r>
                        <a:rPr lang="nl-NL" sz="1050" dirty="0">
                          <a:solidFill>
                            <a:sysClr val="windowText" lastClr="000000"/>
                          </a:solidFill>
                        </a:rPr>
                        <a:t>uinonderhoud bij particulieren, onderhoud begraafplaats</a:t>
                      </a:r>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497381"/>
                  </a:ext>
                </a:extLst>
              </a:tr>
              <a:tr h="1768383">
                <a:tc>
                  <a:txBody>
                    <a:bodyPr/>
                    <a:lstStyle/>
                    <a:p>
                      <a:r>
                        <a:rPr lang="nl-NL" sz="1200" dirty="0">
                          <a:solidFill>
                            <a:sysClr val="windowText" lastClr="000000"/>
                          </a:solidFill>
                        </a:rPr>
                        <a:t>Techniek en recycling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chemeClr val="accent6">
                              <a:lumMod val="75000"/>
                            </a:schemeClr>
                          </a:solidFill>
                          <a:highlight>
                            <a:srgbClr val="FFFF00"/>
                          </a:highlight>
                          <a:hlinkClick r:id="rId11"/>
                        </a:rPr>
                        <a:t>Pluspunt</a:t>
                      </a:r>
                      <a:r>
                        <a:rPr lang="nl-NL" sz="1050" b="0" dirty="0">
                          <a:solidFill>
                            <a:schemeClr val="accent6">
                              <a:lumMod val="75000"/>
                            </a:schemeClr>
                          </a:solidFill>
                          <a:highlight>
                            <a:srgbClr val="FFFF00"/>
                          </a:highlight>
                          <a:hlinkClick r:id="rId11"/>
                        </a:rPr>
                        <a:t> Plusdienst </a:t>
                      </a:r>
                      <a:r>
                        <a:rPr lang="nl-NL" sz="800" b="0" dirty="0">
                          <a:solidFill>
                            <a:schemeClr val="accent6">
                              <a:lumMod val="75000"/>
                            </a:schemeClr>
                          </a:solidFill>
                        </a:rPr>
                        <a:t>(Flemingstraat)</a:t>
                      </a:r>
                      <a:endParaRPr lang="nl-NL" sz="1050" b="0" dirty="0">
                        <a:solidFill>
                          <a:schemeClr val="accent6">
                            <a:lumMod val="75000"/>
                          </a:schemeClr>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7"/>
                        </a:rPr>
                        <a:t>Blauwe Tram </a:t>
                      </a:r>
                      <a:r>
                        <a:rPr lang="nl-NL" sz="1050" b="0" dirty="0">
                          <a:solidFill>
                            <a:srgbClr val="00B050"/>
                          </a:solidFill>
                          <a:highlight>
                            <a:srgbClr val="00FF00"/>
                          </a:highlight>
                          <a:hlinkClick r:id="rId7"/>
                        </a:rPr>
                        <a:t>3D printing </a:t>
                      </a:r>
                      <a:r>
                        <a:rPr lang="nl-NL" sz="800" b="0" dirty="0">
                          <a:solidFill>
                            <a:srgbClr val="00B050"/>
                          </a:solidFill>
                        </a:rPr>
                        <a:t>(Louis </a:t>
                      </a:r>
                      <a:r>
                        <a:rPr lang="nl-NL" sz="800" b="0" dirty="0" err="1">
                          <a:solidFill>
                            <a:srgbClr val="00B050"/>
                          </a:solidFill>
                        </a:rPr>
                        <a:t>DavidsCarré</a:t>
                      </a:r>
                      <a:r>
                        <a:rPr lang="nl-NL" sz="800" b="0" dirty="0">
                          <a:solidFill>
                            <a:srgbClr val="00B050"/>
                          </a:solidFill>
                        </a:rPr>
                        <a:t>)</a:t>
                      </a:r>
                      <a:endParaRPr lang="nl-NL" sz="1050" b="0" dirty="0">
                        <a:solidFill>
                          <a:srgbClr val="00B050"/>
                        </a:solidFill>
                      </a:endParaRPr>
                    </a:p>
                    <a:p>
                      <a:pPr marL="171450" indent="-171450">
                        <a:buFont typeface="Arial" panose="020B0604020202020204" pitchFamily="34" charset="0"/>
                        <a:buChar char="•"/>
                      </a:pPr>
                      <a:r>
                        <a:rPr lang="nl-NL" sz="1050" b="1" dirty="0">
                          <a:solidFill>
                            <a:srgbClr val="0070C0"/>
                          </a:solidFill>
                          <a:highlight>
                            <a:srgbClr val="00FFFF"/>
                          </a:highlight>
                          <a:hlinkClick r:id="rId2"/>
                        </a:rPr>
                        <a:t>Nieuw Unicum </a:t>
                      </a:r>
                      <a:r>
                        <a:rPr lang="nl-NL" sz="1050" b="0" dirty="0">
                          <a:solidFill>
                            <a:srgbClr val="0070C0"/>
                          </a:solidFill>
                          <a:highlight>
                            <a:srgbClr val="00FFFF"/>
                          </a:highlight>
                          <a:hlinkClick r:id="rId2"/>
                        </a:rPr>
                        <a:t>De Werkplaats </a:t>
                      </a:r>
                      <a:r>
                        <a:rPr lang="nl-NL" sz="800" b="0" dirty="0">
                          <a:solidFill>
                            <a:srgbClr val="0070C0"/>
                          </a:solidFill>
                        </a:rPr>
                        <a:t>(Kamerling </a:t>
                      </a:r>
                      <a:r>
                        <a:rPr lang="nl-NL" sz="800" b="0" dirty="0" err="1">
                          <a:solidFill>
                            <a:srgbClr val="0070C0"/>
                          </a:solidFill>
                        </a:rPr>
                        <a:t>Onnestraat</a:t>
                      </a:r>
                      <a:r>
                        <a:rPr lang="nl-NL" sz="800" b="0" dirty="0">
                          <a:solidFill>
                            <a:srgbClr val="0070C0"/>
                          </a:solidFill>
                        </a:rPr>
                        <a:t>)</a:t>
                      </a:r>
                      <a:endParaRPr lang="nl-NL" sz="1000" b="0" dirty="0">
                        <a:solidFill>
                          <a:srgbClr val="0070C0"/>
                        </a:solidFill>
                      </a:endParaRPr>
                    </a:p>
                    <a:p>
                      <a:pPr marL="171450" indent="-171450">
                        <a:buFont typeface="Arial" panose="020B0604020202020204" pitchFamily="34" charset="0"/>
                        <a:buChar char="•"/>
                      </a:pPr>
                      <a:r>
                        <a:rPr lang="nl-NL" sz="1050" b="1" dirty="0">
                          <a:solidFill>
                            <a:srgbClr val="0070C0"/>
                          </a:solidFill>
                          <a:highlight>
                            <a:srgbClr val="00FFFF"/>
                          </a:highlight>
                          <a:hlinkClick r:id="rId2"/>
                        </a:rPr>
                        <a:t>Nieuw Unicum </a:t>
                      </a:r>
                      <a:r>
                        <a:rPr lang="nl-NL" sz="1050" b="0" dirty="0">
                          <a:solidFill>
                            <a:srgbClr val="0070C0"/>
                          </a:solidFill>
                          <a:highlight>
                            <a:srgbClr val="00FFFF"/>
                          </a:highlight>
                          <a:hlinkClick r:id="rId2"/>
                        </a:rPr>
                        <a:t>‘t Hoekje </a:t>
                      </a:r>
                      <a:r>
                        <a:rPr lang="nl-NL" sz="800" b="0" dirty="0">
                          <a:solidFill>
                            <a:srgbClr val="0070C0"/>
                          </a:solidFill>
                        </a:rPr>
                        <a:t>(</a:t>
                      </a:r>
                      <a:r>
                        <a:rPr lang="nl-NL" sz="800" b="0" dirty="0" err="1">
                          <a:solidFill>
                            <a:srgbClr val="0070C0"/>
                          </a:solidFill>
                        </a:rPr>
                        <a:t>Pasteurstraat</a:t>
                      </a:r>
                      <a:r>
                        <a:rPr lang="nl-NL" sz="800" b="0" dirty="0">
                          <a:solidFill>
                            <a:srgbClr val="0070C0"/>
                          </a:solidFill>
                        </a:rPr>
                        <a:t>)</a:t>
                      </a:r>
                    </a:p>
                    <a:p>
                      <a:pPr marL="171450" indent="-171450">
                        <a:buFont typeface="Arial" panose="020B0604020202020204" pitchFamily="34" charset="0"/>
                        <a:buChar char="•"/>
                      </a:pPr>
                      <a:r>
                        <a:rPr lang="nl-NL" sz="1050" b="1" dirty="0">
                          <a:solidFill>
                            <a:srgbClr val="FF0000"/>
                          </a:solidFill>
                          <a:highlight>
                            <a:srgbClr val="00FF00"/>
                          </a:highlight>
                          <a:hlinkClick r:id="rId12"/>
                        </a:rPr>
                        <a:t>Juttersgeluk</a:t>
                      </a:r>
                      <a:r>
                        <a:rPr lang="nl-NL" sz="1400" b="1" dirty="0">
                          <a:solidFill>
                            <a:srgbClr val="FF0000"/>
                          </a:solidFill>
                        </a:rPr>
                        <a:t> </a:t>
                      </a:r>
                      <a:r>
                        <a:rPr lang="nl-NL" sz="1050" b="0" dirty="0">
                          <a:solidFill>
                            <a:srgbClr val="00B050"/>
                          </a:solidFill>
                        </a:rPr>
                        <a:t>(</a:t>
                      </a:r>
                      <a:r>
                        <a:rPr lang="nl-NL" sz="800" b="0" dirty="0">
                          <a:solidFill>
                            <a:srgbClr val="00B050"/>
                          </a:solidFill>
                        </a:rPr>
                        <a:t>Tetterodeweg 27a)</a:t>
                      </a:r>
                      <a:endParaRPr lang="nl-NL" sz="800" b="1" dirty="0">
                        <a:solidFill>
                          <a:srgbClr val="00B050"/>
                        </a:solidFill>
                      </a:endParaRPr>
                    </a:p>
                    <a:p>
                      <a:endParaRPr lang="nl-NL"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 1</a:t>
                      </a:r>
                    </a:p>
                    <a:p>
                      <a:pPr marL="171450" indent="-171450">
                        <a:buFont typeface="Arial" panose="020B0604020202020204" pitchFamily="34" charset="0"/>
                        <a:buChar char="•"/>
                      </a:pPr>
                      <a:r>
                        <a:rPr lang="nl-NL" sz="1050" dirty="0">
                          <a:solidFill>
                            <a:sysClr val="windowText" lastClr="000000"/>
                          </a:solidFill>
                        </a:rPr>
                        <a:t> 2</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r>
                        <a:rPr lang="nl-NL" sz="1050" dirty="0">
                          <a:solidFill>
                            <a:sysClr val="windowText" lastClr="000000"/>
                          </a:solidFill>
                        </a:rPr>
                        <a:t>.4</a:t>
                      </a:r>
                    </a:p>
                    <a:p>
                      <a:pPr marL="171450" indent="-171450">
                        <a:buFont typeface="Arial" panose="020B0604020202020204" pitchFamily="34" charset="0"/>
                        <a:buChar char="•"/>
                      </a:pPr>
                      <a:endParaRPr lang="nl-NL"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 Klusjes bij particulieren met kleine beurs</a:t>
                      </a:r>
                    </a:p>
                    <a:p>
                      <a:pPr marL="171450" indent="-171450">
                        <a:buFont typeface="Arial" panose="020B0604020202020204" pitchFamily="34" charset="0"/>
                        <a:buChar char="•"/>
                      </a:pPr>
                      <a:r>
                        <a:rPr lang="nl-NL" sz="1050" dirty="0">
                          <a:solidFill>
                            <a:sysClr val="windowText" lastClr="000000"/>
                          </a:solidFill>
                        </a:rPr>
                        <a:t> Bedienen en onderhouden van 3D printer op de blauwe tram</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Houtwerkplaats</a:t>
                      </a:r>
                    </a:p>
                    <a:p>
                      <a:pPr marL="171450" indent="-171450">
                        <a:buFont typeface="Arial" panose="020B0604020202020204" pitchFamily="34" charset="0"/>
                        <a:buChar char="•"/>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Winkel voor kleine meubels en hebbedingetjes</a:t>
                      </a:r>
                    </a:p>
                    <a:p>
                      <a:pPr marL="171450" indent="-171450">
                        <a:buFont typeface="Arial" panose="020B0604020202020204" pitchFamily="34" charset="0"/>
                        <a:buChar char="•"/>
                      </a:pPr>
                      <a:r>
                        <a:rPr lang="nl-NL" sz="1050" dirty="0">
                          <a:solidFill>
                            <a:sysClr val="windowText" lastClr="000000"/>
                          </a:solidFill>
                        </a:rPr>
                        <a:t>Strandjutten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31128021"/>
                  </a:ext>
                </a:extLst>
              </a:tr>
              <a:tr h="1075096">
                <a:tc>
                  <a:txBody>
                    <a:bodyPr/>
                    <a:lstStyle/>
                    <a:p>
                      <a:r>
                        <a:rPr lang="nl-NL" sz="1200" dirty="0">
                          <a:solidFill>
                            <a:sysClr val="windowText" lastClr="000000"/>
                          </a:solidFill>
                        </a:rPr>
                        <a:t>Zorgen voor</a:t>
                      </a:r>
                      <a:r>
                        <a:rPr lang="nl-NL" sz="1200" baseline="0" dirty="0">
                          <a:solidFill>
                            <a:sysClr val="windowText" lastClr="000000"/>
                          </a:solidFill>
                        </a:rPr>
                        <a:t> mens en dier</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1" dirty="0">
                          <a:solidFill>
                            <a:schemeClr val="accent6">
                              <a:lumMod val="75000"/>
                            </a:schemeClr>
                          </a:solidFill>
                          <a:highlight>
                            <a:srgbClr val="FFFF00"/>
                          </a:highlight>
                        </a:rPr>
                        <a:t>Dierentehuis Kennemerland</a:t>
                      </a:r>
                      <a:r>
                        <a:rPr lang="nl-NL" sz="1050" b="1" dirty="0">
                          <a:solidFill>
                            <a:schemeClr val="accent6">
                              <a:lumMod val="75000"/>
                            </a:schemeClr>
                          </a:solidFill>
                        </a:rPr>
                        <a:t> </a:t>
                      </a:r>
                      <a:r>
                        <a:rPr lang="nl-NL" sz="800" b="0" dirty="0">
                          <a:solidFill>
                            <a:schemeClr val="accent6">
                              <a:lumMod val="75000"/>
                            </a:schemeClr>
                          </a:solidFill>
                        </a:rPr>
                        <a:t>(</a:t>
                      </a:r>
                      <a:r>
                        <a:rPr lang="nl-NL" sz="800" b="0" dirty="0" err="1">
                          <a:solidFill>
                            <a:schemeClr val="accent6">
                              <a:lumMod val="75000"/>
                            </a:schemeClr>
                          </a:solidFill>
                        </a:rPr>
                        <a:t>Keesomstraat</a:t>
                      </a:r>
                      <a:r>
                        <a:rPr lang="nl-NL" sz="800" b="0" dirty="0">
                          <a:solidFill>
                            <a:schemeClr val="accent6">
                              <a:lumMod val="75000"/>
                            </a:schemeClr>
                          </a:solidFill>
                        </a:rPr>
                        <a:t>)</a:t>
                      </a:r>
                    </a:p>
                    <a:p>
                      <a:pPr marL="171450" indent="-171450">
                        <a:buFont typeface="Arial" panose="020B0604020202020204" pitchFamily="34" charset="0"/>
                        <a:buChar char="•"/>
                      </a:pPr>
                      <a:r>
                        <a:rPr lang="nl-NL" sz="1050" b="1" dirty="0">
                          <a:solidFill>
                            <a:schemeClr val="accent6">
                              <a:lumMod val="75000"/>
                            </a:schemeClr>
                          </a:solidFill>
                          <a:highlight>
                            <a:srgbClr val="FFFF00"/>
                          </a:highlight>
                          <a:hlinkClick r:id="rId13"/>
                        </a:rPr>
                        <a:t>Huis</a:t>
                      </a:r>
                      <a:r>
                        <a:rPr lang="nl-NL" sz="1050" b="1" dirty="0">
                          <a:solidFill>
                            <a:schemeClr val="accent6">
                              <a:lumMod val="75000"/>
                            </a:schemeClr>
                          </a:solidFill>
                          <a:highlight>
                            <a:srgbClr val="FFFF00"/>
                          </a:highlight>
                        </a:rPr>
                        <a:t> </a:t>
                      </a:r>
                      <a:r>
                        <a:rPr lang="nl-NL" sz="1050" b="1" dirty="0">
                          <a:solidFill>
                            <a:schemeClr val="accent6">
                              <a:lumMod val="75000"/>
                            </a:schemeClr>
                          </a:solidFill>
                          <a:highlight>
                            <a:srgbClr val="FFFF00"/>
                          </a:highlight>
                          <a:hlinkClick r:id="rId13"/>
                        </a:rPr>
                        <a:t>in de Duinen</a:t>
                      </a:r>
                      <a:r>
                        <a:rPr lang="nl-NL" sz="1050" b="1" dirty="0">
                          <a:solidFill>
                            <a:schemeClr val="accent6">
                              <a:lumMod val="75000"/>
                            </a:schemeClr>
                          </a:solidFill>
                          <a:hlinkClick r:id="rId13"/>
                        </a:rPr>
                        <a:t> </a:t>
                      </a:r>
                      <a:r>
                        <a:rPr lang="nl-NL" sz="800" b="1" dirty="0">
                          <a:solidFill>
                            <a:schemeClr val="accent6">
                              <a:lumMod val="75000"/>
                            </a:schemeClr>
                          </a:solidFill>
                        </a:rPr>
                        <a:t>(</a:t>
                      </a:r>
                      <a:r>
                        <a:rPr lang="nl-NL" sz="800" b="0" dirty="0">
                          <a:solidFill>
                            <a:schemeClr val="accent6">
                              <a:lumMod val="75000"/>
                            </a:schemeClr>
                          </a:solidFill>
                        </a:rPr>
                        <a:t>Herman </a:t>
                      </a:r>
                      <a:r>
                        <a:rPr lang="nl-NL" sz="800" b="0" dirty="0" err="1">
                          <a:solidFill>
                            <a:schemeClr val="accent6">
                              <a:lumMod val="75000"/>
                            </a:schemeClr>
                          </a:solidFill>
                        </a:rPr>
                        <a:t>Heijermansweg</a:t>
                      </a:r>
                      <a:r>
                        <a:rPr lang="nl-NL" sz="800" b="0" dirty="0">
                          <a:solidFill>
                            <a:schemeClr val="accent6">
                              <a:lumMod val="75000"/>
                            </a:schemeClr>
                          </a:solidFill>
                        </a:rPr>
                        <a:t> 73)</a:t>
                      </a:r>
                      <a:endParaRPr lang="nl-NL" sz="1050" b="0" dirty="0">
                        <a:solidFill>
                          <a:schemeClr val="accent6">
                            <a:lumMod val="75000"/>
                          </a:schemeClr>
                        </a:solidFill>
                      </a:endParaRPr>
                    </a:p>
                    <a:p>
                      <a:pPr marL="171450" indent="-171450">
                        <a:buFont typeface="Arial" panose="020B0604020202020204" pitchFamily="34" charset="0"/>
                        <a:buChar char="•"/>
                      </a:pPr>
                      <a:endParaRPr lang="nl-NL" sz="105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 3</a:t>
                      </a:r>
                    </a:p>
                    <a:p>
                      <a:pPr marL="171450" indent="-171450">
                        <a:buFont typeface="Arial" panose="020B0604020202020204" pitchFamily="34" charset="0"/>
                        <a:buChar char="•"/>
                      </a:pPr>
                      <a:r>
                        <a:rPr lang="nl-NL" sz="1050" dirty="0">
                          <a:solidFill>
                            <a:sysClr val="windowText" lastClr="000000"/>
                          </a:solidFill>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schoonmaken hokken, voeren, in de middag uitlaten</a:t>
                      </a:r>
                    </a:p>
                    <a:p>
                      <a:pPr marL="0" indent="0">
                        <a:buFont typeface="Arial" panose="020B0604020202020204" pitchFamily="34" charset="0"/>
                        <a:buNone/>
                      </a:pPr>
                      <a:endParaRPr lang="nl-NL" sz="80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Diverse werkzaamheden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29342761"/>
                  </a:ext>
                </a:extLst>
              </a:tr>
              <a:tr h="1145430">
                <a:tc>
                  <a:txBody>
                    <a:bodyPr/>
                    <a:lstStyle/>
                    <a:p>
                      <a:r>
                        <a:rPr lang="nl-NL" sz="1200" dirty="0">
                          <a:solidFill>
                            <a:sysClr val="windowText" lastClr="000000"/>
                          </a:solidFill>
                        </a:rPr>
                        <a:t>Leren</a:t>
                      </a:r>
                      <a:r>
                        <a:rPr lang="nl-NL" sz="1200" baseline="0" dirty="0">
                          <a:solidFill>
                            <a:sysClr val="windowText" lastClr="000000"/>
                          </a:solidFill>
                        </a:rPr>
                        <a:t> </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rgbClr val="FFFF00"/>
                          </a:solidFill>
                          <a:highlight>
                            <a:srgbClr val="FFFF00"/>
                          </a:highlight>
                          <a:hlinkClick r:id="rId13"/>
                        </a:rPr>
                        <a:t>Herstelacademie</a:t>
                      </a:r>
                      <a:r>
                        <a:rPr lang="nl-NL" sz="1050" dirty="0">
                          <a:solidFill>
                            <a:schemeClr val="accent6">
                              <a:lumMod val="75000"/>
                            </a:schemeClr>
                          </a:solidFill>
                        </a:rPr>
                        <a:t>*</a:t>
                      </a:r>
                      <a:r>
                        <a:rPr lang="nl-NL" sz="1000" dirty="0">
                          <a:solidFill>
                            <a:schemeClr val="accent6">
                              <a:lumMod val="75000"/>
                            </a:schemeClr>
                          </a:solidFill>
                        </a:rPr>
                        <a:t> (</a:t>
                      </a:r>
                      <a:r>
                        <a:rPr lang="nl-NL" sz="800" dirty="0" err="1">
                          <a:solidFill>
                            <a:schemeClr val="accent6">
                              <a:lumMod val="75000"/>
                            </a:schemeClr>
                          </a:solidFill>
                        </a:rPr>
                        <a:t>DaVinciplein</a:t>
                      </a:r>
                      <a:r>
                        <a:rPr lang="nl-NL" sz="800" dirty="0">
                          <a:solidFill>
                            <a:schemeClr val="accent6">
                              <a:lumMod val="75000"/>
                            </a:schemeClr>
                          </a:solidFill>
                        </a:rPr>
                        <a:t>, Haarlem)</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00" b="1" dirty="0">
                        <a:solidFill>
                          <a:srgbClr val="FF0000"/>
                        </a:solidFill>
                      </a:endParaRPr>
                    </a:p>
                    <a:p>
                      <a:pPr marL="171450" indent="-171450">
                        <a:buFont typeface="Arial" panose="020B0604020202020204" pitchFamily="34" charset="0"/>
                        <a:buChar char="•"/>
                      </a:pPr>
                      <a:r>
                        <a:rPr lang="nl-NL" sz="1050" b="1" dirty="0">
                          <a:solidFill>
                            <a:srgbClr val="00B050"/>
                          </a:solidFill>
                          <a:highlight>
                            <a:srgbClr val="00FF00"/>
                          </a:highlight>
                          <a:hlinkClick r:id="rId10"/>
                        </a:rPr>
                        <a:t>Buurtbedrijf</a:t>
                      </a:r>
                      <a:r>
                        <a:rPr lang="nl-NL" sz="1050" b="1" dirty="0">
                          <a:solidFill>
                            <a:srgbClr val="00B050"/>
                          </a:solidFill>
                          <a:highlight>
                            <a:srgbClr val="00FF00"/>
                          </a:highlight>
                        </a:rPr>
                        <a:t> </a:t>
                      </a:r>
                      <a:r>
                        <a:rPr lang="nl-NL" sz="800" b="0" dirty="0">
                          <a:solidFill>
                            <a:srgbClr val="00B050"/>
                          </a:solidFill>
                        </a:rPr>
                        <a:t>(</a:t>
                      </a:r>
                      <a:r>
                        <a:rPr lang="nl-NL" sz="800" b="0" dirty="0" err="1">
                          <a:solidFill>
                            <a:srgbClr val="00B050"/>
                          </a:solidFill>
                        </a:rPr>
                        <a:t>Swaluëstraat</a:t>
                      </a:r>
                      <a:r>
                        <a:rPr lang="nl-NL" sz="800" b="0" dirty="0">
                          <a:solidFill>
                            <a:srgbClr val="00B050"/>
                          </a:solidFill>
                        </a:rPr>
                        <a:t>)</a:t>
                      </a:r>
                      <a:endParaRPr lang="nl-NL" sz="1000" dirty="0">
                        <a:solidFill>
                          <a:srgbClr val="00B050"/>
                        </a:solidFill>
                      </a:endParaRPr>
                    </a:p>
                    <a:p>
                      <a:endParaRPr lang="nl-NL" sz="1000" dirty="0">
                        <a:solidFill>
                          <a:sysClr val="windowText" lastClr="000000"/>
                        </a:solidFill>
                      </a:endParaRPr>
                    </a:p>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00" dirty="0">
                          <a:solidFill>
                            <a:sysClr val="windowText" lastClr="000000"/>
                          </a:solidFill>
                        </a:rPr>
                        <a:t>.</a:t>
                      </a:r>
                    </a:p>
                    <a:p>
                      <a:pPr marL="0" indent="0">
                        <a:buFont typeface="Arial" panose="020B0604020202020204" pitchFamily="34" charset="0"/>
                        <a:buNone/>
                      </a:pPr>
                      <a:endParaRPr lang="nl-NL" sz="1000" dirty="0">
                        <a:solidFill>
                          <a:sysClr val="windowText" lastClr="000000"/>
                        </a:solidFill>
                      </a:endParaRPr>
                    </a:p>
                    <a:p>
                      <a:pPr marL="171450" indent="-171450">
                        <a:buFont typeface="Arial" panose="020B0604020202020204" pitchFamily="34" charset="0"/>
                        <a:buChar char="•"/>
                      </a:pPr>
                      <a:r>
                        <a:rPr lang="nl-NL" sz="1000" dirty="0">
                          <a:solidFill>
                            <a:sysClr val="windowText" lastClr="000000"/>
                          </a:solidFill>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Door educatie en zelfhulpwerken aan herstel en ontwikkelen krachten en talenten</a:t>
                      </a:r>
                    </a:p>
                    <a:p>
                      <a:pPr marL="171450" indent="-171450">
                        <a:buFont typeface="Arial" panose="020B0604020202020204" pitchFamily="34" charset="0"/>
                        <a:buChar char="•"/>
                      </a:pPr>
                      <a:r>
                        <a:rPr lang="nl-NL" sz="1050" dirty="0">
                          <a:solidFill>
                            <a:sysClr val="windowText" lastClr="000000"/>
                          </a:solidFill>
                        </a:rPr>
                        <a:t>Diverse scholingsmogelijkheden, NL-taal, computer vaardigheden, werknemersvaardigheden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17830936"/>
                  </a:ext>
                </a:extLst>
              </a:tr>
              <a:tr h="693286">
                <a:tc>
                  <a:txBody>
                    <a:bodyPr/>
                    <a:lstStyle/>
                    <a:p>
                      <a:r>
                        <a:rPr lang="nl-NL" sz="1200" dirty="0">
                          <a:solidFill>
                            <a:sysClr val="windowText" lastClr="000000"/>
                          </a:solidFill>
                        </a:rPr>
                        <a:t>Sport en vrije tijd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1" dirty="0">
                          <a:solidFill>
                            <a:srgbClr val="FF0000"/>
                          </a:solidFill>
                          <a:highlight>
                            <a:srgbClr val="FFFF00"/>
                          </a:highlight>
                          <a:hlinkClick r:id="rId14"/>
                        </a:rPr>
                        <a:t>Sportservice </a:t>
                      </a:r>
                      <a:r>
                        <a:rPr lang="nl-NL" sz="1050" b="0" dirty="0">
                          <a:solidFill>
                            <a:srgbClr val="FF0000"/>
                          </a:solidFill>
                          <a:highlight>
                            <a:srgbClr val="FFFF00"/>
                          </a:highlight>
                          <a:hlinkClick r:id="rId14"/>
                        </a:rPr>
                        <a:t>Heemstede en Zandvoort </a:t>
                      </a:r>
                      <a:r>
                        <a:rPr lang="nl-NL" sz="800" b="0" dirty="0">
                          <a:solidFill>
                            <a:schemeClr val="accent6">
                              <a:lumMod val="75000"/>
                            </a:schemeClr>
                          </a:solidFill>
                        </a:rPr>
                        <a:t>(Louis </a:t>
                      </a:r>
                      <a:r>
                        <a:rPr lang="nl-NL" sz="800" b="0" dirty="0" err="1">
                          <a:solidFill>
                            <a:schemeClr val="accent6">
                              <a:lumMod val="75000"/>
                            </a:schemeClr>
                          </a:solidFill>
                        </a:rPr>
                        <a:t>Davidscarre</a:t>
                      </a:r>
                      <a:r>
                        <a:rPr lang="nl-NL" sz="800" b="0" dirty="0">
                          <a:solidFill>
                            <a:schemeClr val="accent6">
                              <a:lumMod val="75000"/>
                            </a:schemeClr>
                          </a:solidFill>
                        </a:rPr>
                        <a:t>)</a:t>
                      </a:r>
                      <a:endParaRPr lang="nl-NL" sz="1000" b="0" dirty="0">
                        <a:solidFill>
                          <a:schemeClr val="accent6">
                            <a:lumMod val="75000"/>
                          </a:schemeClr>
                        </a:solidFill>
                      </a:endParaRPr>
                    </a:p>
                    <a:p>
                      <a:pPr marL="0" indent="0">
                        <a:buNone/>
                      </a:pPr>
                      <a:endParaRPr lang="nl-NL"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00" dirty="0">
                          <a:solidFill>
                            <a:sysClr val="windowText" lastClr="000000"/>
                          </a:solidFill>
                        </a:rPr>
                        <a:t> 2</a:t>
                      </a:r>
                    </a:p>
                    <a:p>
                      <a:pPr marL="171450" indent="-171450">
                        <a:buFont typeface="Arial" panose="020B0604020202020204" pitchFamily="34" charset="0"/>
                        <a:buChar char="•"/>
                      </a:pPr>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00" dirty="0">
                          <a:solidFill>
                            <a:sysClr val="windowText" lastClr="000000"/>
                          </a:solidFill>
                        </a:rPr>
                        <a:t> ondersteuning bij diverse sport evenementen door het jaar heen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91396424"/>
                  </a:ext>
                </a:extLst>
              </a:tr>
            </a:tbl>
          </a:graphicData>
        </a:graphic>
      </p:graphicFrame>
      <p:sp>
        <p:nvSpPr>
          <p:cNvPr id="2" name="Tekstvak 1"/>
          <p:cNvSpPr txBox="1"/>
          <p:nvPr/>
        </p:nvSpPr>
        <p:spPr>
          <a:xfrm>
            <a:off x="544133" y="303531"/>
            <a:ext cx="4248531" cy="461665"/>
          </a:xfrm>
          <a:prstGeom prst="rect">
            <a:avLst/>
          </a:prstGeom>
          <a:noFill/>
        </p:spPr>
        <p:txBody>
          <a:bodyPr wrap="square" rtlCol="0">
            <a:spAutoFit/>
          </a:bodyPr>
          <a:lstStyle/>
          <a:p>
            <a:r>
              <a:rPr lang="nl-NL" sz="2400" b="1" dirty="0">
                <a:ln w="22225">
                  <a:solidFill>
                    <a:schemeClr val="accent2"/>
                  </a:solidFill>
                  <a:prstDash val="solid"/>
                </a:ln>
                <a:solidFill>
                  <a:schemeClr val="accent2">
                    <a:lumMod val="40000"/>
                    <a:lumOff val="60000"/>
                  </a:schemeClr>
                </a:solidFill>
              </a:rPr>
              <a:t>Gebied Zandvoort </a:t>
            </a:r>
          </a:p>
        </p:txBody>
      </p:sp>
      <p:sp>
        <p:nvSpPr>
          <p:cNvPr id="6" name="Tijdelijke aanduiding voor inhoud 2"/>
          <p:cNvSpPr>
            <a:spLocks noGrp="1"/>
          </p:cNvSpPr>
          <p:nvPr>
            <p:ph idx="1"/>
          </p:nvPr>
        </p:nvSpPr>
        <p:spPr>
          <a:xfrm>
            <a:off x="5848454" y="2733"/>
            <a:ext cx="2984594" cy="762463"/>
          </a:xfrm>
        </p:spPr>
        <p:txBody>
          <a:bodyPr>
            <a:noAutofit/>
          </a:bodyPr>
          <a:lstStyle/>
          <a:p>
            <a:pPr marL="0" indent="0">
              <a:buNone/>
            </a:pPr>
            <a:r>
              <a:rPr lang="nl-NL" sz="1600" b="1" dirty="0"/>
              <a:t>Geclusterde thema’s</a:t>
            </a:r>
          </a:p>
          <a:p>
            <a:pPr marL="0" indent="0">
              <a:buNone/>
            </a:pPr>
            <a:r>
              <a:rPr lang="nl-NL" sz="1600" b="1" dirty="0"/>
              <a:t>in aanbod en aantal plekken</a:t>
            </a:r>
          </a:p>
          <a:p>
            <a:pPr marL="0" indent="0">
              <a:buNone/>
            </a:pPr>
            <a:endParaRPr lang="nl-NL" sz="1600" dirty="0"/>
          </a:p>
          <a:p>
            <a:pPr marL="0" indent="0">
              <a:buNone/>
            </a:pPr>
            <a:endParaRPr lang="nl-NL" sz="1600" dirty="0"/>
          </a:p>
        </p:txBody>
      </p:sp>
      <p:sp>
        <p:nvSpPr>
          <p:cNvPr id="5" name="Actieknop: Terug 4">
            <a:hlinkClick r:id="rId15" action="ppaction://hlinksldjump" highlightClick="1"/>
            <a:extLst>
              <a:ext uri="{FF2B5EF4-FFF2-40B4-BE49-F238E27FC236}">
                <a16:creationId xmlns:a16="http://schemas.microsoft.com/office/drawing/2014/main" id="{5857438A-3B39-4FBA-8520-45BA5D0E4EB6}"/>
              </a:ext>
            </a:extLst>
          </p:cNvPr>
          <p:cNvSpPr/>
          <p:nvPr/>
        </p:nvSpPr>
        <p:spPr>
          <a:xfrm>
            <a:off x="8040960" y="12089432"/>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8300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825351574"/>
              </p:ext>
            </p:extLst>
          </p:nvPr>
        </p:nvGraphicFramePr>
        <p:xfrm>
          <a:off x="480120" y="928192"/>
          <a:ext cx="8641025" cy="11593288"/>
        </p:xfrm>
        <a:graphic>
          <a:graphicData uri="http://schemas.openxmlformats.org/drawingml/2006/table">
            <a:tbl>
              <a:tblPr firstRow="1" bandRow="1">
                <a:tableStyleId>{5C22544A-7EE6-4342-B048-85BDC9FD1C3A}</a:tableStyleId>
              </a:tblPr>
              <a:tblGrid>
                <a:gridCol w="1391341">
                  <a:extLst>
                    <a:ext uri="{9D8B030D-6E8A-4147-A177-3AD203B41FA5}">
                      <a16:colId xmlns:a16="http://schemas.microsoft.com/office/drawing/2014/main" val="1229315406"/>
                    </a:ext>
                  </a:extLst>
                </a:gridCol>
                <a:gridCol w="2489768">
                  <a:extLst>
                    <a:ext uri="{9D8B030D-6E8A-4147-A177-3AD203B41FA5}">
                      <a16:colId xmlns:a16="http://schemas.microsoft.com/office/drawing/2014/main" val="2788670543"/>
                    </a:ext>
                  </a:extLst>
                </a:gridCol>
                <a:gridCol w="951970">
                  <a:extLst>
                    <a:ext uri="{9D8B030D-6E8A-4147-A177-3AD203B41FA5}">
                      <a16:colId xmlns:a16="http://schemas.microsoft.com/office/drawing/2014/main" val="1980223493"/>
                    </a:ext>
                  </a:extLst>
                </a:gridCol>
                <a:gridCol w="3807946">
                  <a:extLst>
                    <a:ext uri="{9D8B030D-6E8A-4147-A177-3AD203B41FA5}">
                      <a16:colId xmlns:a16="http://schemas.microsoft.com/office/drawing/2014/main" val="2128121902"/>
                    </a:ext>
                  </a:extLst>
                </a:gridCol>
              </a:tblGrid>
              <a:tr h="2304697">
                <a:tc>
                  <a:txBody>
                    <a:bodyPr/>
                    <a:lstStyle/>
                    <a:p>
                      <a:pPr marL="0" indent="0">
                        <a:buNone/>
                      </a:pPr>
                      <a:r>
                        <a:rPr lang="nl-NL" sz="1200" dirty="0">
                          <a:solidFill>
                            <a:sysClr val="windowText" lastClr="000000"/>
                          </a:solidFill>
                        </a:rPr>
                        <a:t>Geclusterde thema’s</a:t>
                      </a:r>
                    </a:p>
                    <a:p>
                      <a:pPr marL="0" indent="0">
                        <a:buNone/>
                      </a:pPr>
                      <a:endParaRPr lang="nl-NL" sz="1200" b="0" dirty="0">
                        <a:solidFill>
                          <a:sysClr val="windowText" lastClr="000000"/>
                        </a:solidFill>
                      </a:endParaRPr>
                    </a:p>
                    <a:p>
                      <a:pPr marL="0" indent="0">
                        <a:buNone/>
                      </a:pPr>
                      <a:endParaRPr lang="nl-NL" sz="8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None/>
                      </a:pPr>
                      <a:r>
                        <a:rPr lang="nl-NL" sz="1200" b="1" dirty="0">
                          <a:solidFill>
                            <a:schemeClr val="tx1"/>
                          </a:solidFill>
                        </a:rPr>
                        <a:t>Aanbod</a:t>
                      </a:r>
                    </a:p>
                    <a:p>
                      <a:pPr marL="0" indent="0">
                        <a:buNone/>
                      </a:pPr>
                      <a:endParaRPr lang="nl-NL" sz="1200" b="1" dirty="0">
                        <a:solidFill>
                          <a:schemeClr val="tx1"/>
                        </a:solidFill>
                      </a:endParaRPr>
                    </a:p>
                    <a:p>
                      <a:pPr marL="171450" indent="-171450">
                        <a:buFont typeface="Arial" panose="020B0604020202020204" pitchFamily="34" charset="0"/>
                        <a:buChar char="•"/>
                      </a:pPr>
                      <a:r>
                        <a:rPr lang="nl-NL" sz="1050" b="0" dirty="0">
                          <a:solidFill>
                            <a:schemeClr val="tx1"/>
                          </a:solidFill>
                        </a:rPr>
                        <a:t>Geen indicatie nodig</a:t>
                      </a:r>
                    </a:p>
                    <a:p>
                      <a:pPr marL="171450" indent="-171450">
                        <a:buFont typeface="Arial" panose="020B0604020202020204" pitchFamily="34" charset="0"/>
                        <a:buChar char="•"/>
                      </a:pPr>
                      <a:endParaRPr lang="nl-NL" sz="1050" b="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FF0000"/>
                          </a:highlight>
                          <a:uLnTx/>
                          <a:uFillTx/>
                          <a:latin typeface="+mn-lt"/>
                          <a:ea typeface="+mn-ea"/>
                          <a:cs typeface="+mn-cs"/>
                        </a:rPr>
                        <a:t>vanuit project nog geen contact</a:t>
                      </a: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FFFF00"/>
                          </a:highlight>
                          <a:uLnTx/>
                          <a:uFillTx/>
                          <a:latin typeface="+mn-lt"/>
                          <a:ea typeface="+mn-ea"/>
                          <a:cs typeface="+mn-cs"/>
                        </a:rPr>
                        <a:t>vrijwilligerswerkplek</a:t>
                      </a: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00FF00"/>
                          </a:highlight>
                          <a:uLnTx/>
                          <a:uFillTx/>
                          <a:latin typeface="+mn-lt"/>
                          <a:ea typeface="+mn-ea"/>
                          <a:cs typeface="+mn-cs"/>
                        </a:rPr>
                        <a:t>loopt, laagdrempelig</a:t>
                      </a: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00FFFF"/>
                          </a:highlight>
                          <a:uLnTx/>
                          <a:uFillTx/>
                          <a:latin typeface="+mn-lt"/>
                          <a:ea typeface="+mn-ea"/>
                          <a:cs typeface="+mn-cs"/>
                        </a:rPr>
                        <a:t>loopt, niet laagdrempelig</a:t>
                      </a:r>
                    </a:p>
                    <a:p>
                      <a:pPr marL="171450" indent="-171450">
                        <a:buFont typeface="Arial" panose="020B0604020202020204" pitchFamily="34" charset="0"/>
                        <a:buChar char="•"/>
                      </a:pPr>
                      <a:endParaRPr lang="nl-NL"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nl-NL" sz="1200" dirty="0">
                          <a:solidFill>
                            <a:sysClr val="windowText" lastClr="000000"/>
                          </a:solidFill>
                        </a:rPr>
                        <a:t>Aantal</a:t>
                      </a:r>
                      <a:r>
                        <a:rPr lang="nl-NL" sz="1200" baseline="0" dirty="0">
                          <a:solidFill>
                            <a:sysClr val="windowText" lastClr="000000"/>
                          </a:solidFill>
                        </a:rPr>
                        <a:t> </a:t>
                      </a:r>
                      <a:r>
                        <a:rPr lang="nl-NL" sz="1200" baseline="0" dirty="0" err="1">
                          <a:solidFill>
                            <a:sysClr val="windowText" lastClr="000000"/>
                          </a:solidFill>
                        </a:rPr>
                        <a:t>laag-drempelige</a:t>
                      </a:r>
                      <a:r>
                        <a:rPr lang="nl-NL" sz="1200" baseline="0" dirty="0">
                          <a:solidFill>
                            <a:sysClr val="windowText" lastClr="000000"/>
                          </a:solidFill>
                        </a:rPr>
                        <a:t> plekken </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1200" dirty="0">
                          <a:solidFill>
                            <a:sysClr val="windowText" lastClr="000000"/>
                          </a:solidFill>
                        </a:rPr>
                        <a:t>Laagdrempelig aanbod en perspectief</a:t>
                      </a:r>
                      <a:r>
                        <a:rPr lang="nl-NL" sz="1200" baseline="0" dirty="0">
                          <a:solidFill>
                            <a:sysClr val="windowText" lastClr="000000"/>
                          </a:solidFill>
                        </a:rPr>
                        <a:t> in de activiteit</a:t>
                      </a:r>
                    </a:p>
                    <a:p>
                      <a:pPr marL="171450" indent="-171450">
                        <a:buFont typeface="Wingdings" panose="05000000000000000000" pitchFamily="2" charset="2"/>
                        <a:buChar char="Ø"/>
                      </a:pPr>
                      <a:r>
                        <a:rPr lang="nl-NL" sz="1200" b="0" i="1" kern="1200" dirty="0">
                          <a:solidFill>
                            <a:schemeClr val="tx1"/>
                          </a:solidFill>
                          <a:effectLst/>
                          <a:latin typeface="+mn-lt"/>
                          <a:ea typeface="+mn-ea"/>
                          <a:cs typeface="+mn-cs"/>
                        </a:rPr>
                        <a:t>Er zijn plekken</a:t>
                      </a:r>
                      <a:r>
                        <a:rPr lang="nl-NL" sz="1200" b="0" i="1" kern="1200" baseline="0" dirty="0">
                          <a:solidFill>
                            <a:schemeClr val="tx1"/>
                          </a:solidFill>
                          <a:effectLst/>
                          <a:latin typeface="+mn-lt"/>
                          <a:ea typeface="+mn-ea"/>
                          <a:cs typeface="+mn-cs"/>
                        </a:rPr>
                        <a:t> direct beschikbaar waar mensen terecht kunnen</a:t>
                      </a:r>
                    </a:p>
                    <a:p>
                      <a:pPr marL="171450" indent="-171450">
                        <a:buFont typeface="Wingdings" panose="05000000000000000000" pitchFamily="2" charset="2"/>
                        <a:buChar char="Ø"/>
                      </a:pPr>
                      <a:r>
                        <a:rPr lang="nl-NL" sz="1200" b="0" i="1" kern="1200" baseline="0" dirty="0">
                          <a:solidFill>
                            <a:schemeClr val="tx1"/>
                          </a:solidFill>
                          <a:effectLst/>
                          <a:latin typeface="+mn-lt"/>
                          <a:ea typeface="+mn-ea"/>
                          <a:cs typeface="+mn-cs"/>
                        </a:rPr>
                        <a:t>Het aanbod past in interessegebied (thema’s) cliënt</a:t>
                      </a:r>
                    </a:p>
                    <a:p>
                      <a:pPr marL="171450" indent="-171450">
                        <a:buFont typeface="Wingdings" panose="05000000000000000000" pitchFamily="2" charset="2"/>
                        <a:buChar char="Ø"/>
                      </a:pPr>
                      <a:r>
                        <a:rPr lang="nl-NL" sz="1200" b="0" i="1" kern="1200" baseline="0" dirty="0">
                          <a:solidFill>
                            <a:schemeClr val="tx1"/>
                          </a:solidFill>
                          <a:effectLst/>
                          <a:latin typeface="+mn-lt"/>
                          <a:ea typeface="+mn-ea"/>
                          <a:cs typeface="+mn-cs"/>
                        </a:rPr>
                        <a:t>De activiteit heeft in zichzelf betekenis (het is nodig, er wordt op gewacht) en is geïntegreerd onderdeel van het externe aanbod</a:t>
                      </a:r>
                    </a:p>
                    <a:p>
                      <a:pPr marL="171450" indent="-171450">
                        <a:buFont typeface="Wingdings" panose="05000000000000000000" pitchFamily="2" charset="2"/>
                        <a:buChar char="Ø"/>
                      </a:pPr>
                      <a:r>
                        <a:rPr lang="nl-NL" sz="1200" b="0" i="1" kern="1200" baseline="0" dirty="0">
                          <a:solidFill>
                            <a:schemeClr val="tx1"/>
                          </a:solidFill>
                          <a:effectLst/>
                          <a:latin typeface="+mn-lt"/>
                          <a:ea typeface="+mn-ea"/>
                          <a:cs typeface="+mn-cs"/>
                        </a:rPr>
                        <a:t>(Intensieve) Begeleiding sluit aan op behoeften voor-tijdens-na de activiteit (zowel RIBW als activeringspartner en passend in visie)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98893667"/>
                  </a:ext>
                </a:extLst>
              </a:tr>
              <a:tr h="1279647">
                <a:tc>
                  <a:txBody>
                    <a:bodyPr/>
                    <a:lstStyle/>
                    <a:p>
                      <a:r>
                        <a:rPr lang="nl-NL" sz="1000" dirty="0">
                          <a:solidFill>
                            <a:sysClr val="windowText" lastClr="000000"/>
                          </a:solidFill>
                        </a:rPr>
                        <a:t> Horeca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2"/>
                        </a:rPr>
                        <a:t>OTT</a:t>
                      </a:r>
                      <a:r>
                        <a:rPr lang="nl-NL" sz="1050" b="0" dirty="0">
                          <a:solidFill>
                            <a:srgbClr val="00B050"/>
                          </a:solidFill>
                          <a:highlight>
                            <a:srgbClr val="00FF00"/>
                          </a:highlight>
                          <a:hlinkClick r:id="rId2"/>
                        </a:rPr>
                        <a:t> Leer-werkbedrijf Gewoon DOEN </a:t>
                      </a:r>
                      <a:r>
                        <a:rPr lang="nl-NL" sz="800" b="0" dirty="0">
                          <a:solidFill>
                            <a:srgbClr val="00B050"/>
                          </a:solidFill>
                        </a:rPr>
                        <a:t>(Bouwerij 92 Amstelveen)</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1" i="0" u="none" strike="noStrike" kern="1200" cap="none" spc="0" normalizeH="0" baseline="0" noProof="0" dirty="0">
                          <a:ln>
                            <a:noFill/>
                          </a:ln>
                          <a:solidFill>
                            <a:srgbClr val="00B050"/>
                          </a:solidFill>
                          <a:effectLst/>
                          <a:highlight>
                            <a:srgbClr val="00FF00"/>
                          </a:highlight>
                          <a:uLnTx/>
                          <a:uFillTx/>
                          <a:latin typeface="+mn-lt"/>
                          <a:ea typeface="+mn-ea"/>
                          <a:cs typeface="+mn-cs"/>
                          <a:hlinkClick r:id="rId3"/>
                        </a:rPr>
                        <a:t>Landzijde</a:t>
                      </a:r>
                      <a:r>
                        <a:rPr kumimoji="0" lang="nl-NL" sz="1050" b="0" i="0" u="none" strike="noStrike" kern="1200" cap="none" spc="0" normalizeH="0" baseline="0" noProof="0" dirty="0">
                          <a:ln>
                            <a:noFill/>
                          </a:ln>
                          <a:solidFill>
                            <a:srgbClr val="00B050"/>
                          </a:solidFill>
                          <a:effectLst/>
                          <a:highlight>
                            <a:srgbClr val="00FF00"/>
                          </a:highlight>
                          <a:uLnTx/>
                          <a:uFillTx/>
                          <a:latin typeface="+mn-lt"/>
                          <a:ea typeface="+mn-ea"/>
                          <a:cs typeface="+mn-cs"/>
                          <a:hlinkClick r:id="rId3"/>
                        </a:rPr>
                        <a:t>  Zorgboerderij Inner Art</a:t>
                      </a:r>
                      <a:r>
                        <a:rPr kumimoji="0" lang="nl-NL" sz="1050" b="0" i="0" u="none" strike="noStrike" kern="1200" cap="none" spc="0" normalizeH="0" baseline="0" noProof="0" dirty="0">
                          <a:ln>
                            <a:noFill/>
                          </a:ln>
                          <a:solidFill>
                            <a:srgbClr val="00B050"/>
                          </a:solidFill>
                          <a:effectLst/>
                          <a:highlight>
                            <a:srgbClr val="00FF00"/>
                          </a:highlight>
                          <a:uLnTx/>
                          <a:uFillTx/>
                          <a:latin typeface="+mn-lt"/>
                          <a:ea typeface="+mn-ea"/>
                          <a:cs typeface="+mn-cs"/>
                        </a:rPr>
                        <a:t> </a:t>
                      </a:r>
                      <a:r>
                        <a:rPr lang="nl-NL" sz="800" b="0" dirty="0">
                          <a:solidFill>
                            <a:srgbClr val="00B050"/>
                          </a:solidFill>
                        </a:rPr>
                        <a:t>(Vuurlijn 36 De Kwakel)</a:t>
                      </a:r>
                    </a:p>
                    <a:p>
                      <a:pPr marL="0" indent="0">
                        <a:buNone/>
                      </a:pPr>
                      <a:endParaRPr lang="nl-NL"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endParaRPr lang="nl-NL"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Verzorgen van lunches, koffie en thee, bakken appeltaart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800" dirty="0">
                        <a:solidFill>
                          <a:sysClr val="windowText" lastClr="000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Verzorgen van koffie en zelfgebakken lekkernijen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87818461"/>
                  </a:ext>
                </a:extLst>
              </a:tr>
              <a:tr h="832765">
                <a:tc>
                  <a:txBody>
                    <a:bodyPr/>
                    <a:lstStyle/>
                    <a:p>
                      <a:r>
                        <a:rPr lang="nl-NL" sz="1000" dirty="0">
                          <a:solidFill>
                            <a:sysClr val="windowText" lastClr="000000"/>
                          </a:solidFill>
                        </a:rPr>
                        <a:t>Dienstverlening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1" i="0" u="none" strike="noStrike" kern="1200" cap="none" spc="0" normalizeH="0" baseline="0" noProof="0" dirty="0">
                          <a:ln>
                            <a:noFill/>
                          </a:ln>
                          <a:solidFill>
                            <a:srgbClr val="00B050"/>
                          </a:solidFill>
                          <a:effectLst/>
                          <a:highlight>
                            <a:srgbClr val="00FF00"/>
                          </a:highlight>
                          <a:uLnTx/>
                          <a:uFillTx/>
                          <a:latin typeface="+mn-lt"/>
                          <a:ea typeface="+mn-ea"/>
                          <a:cs typeface="+mn-cs"/>
                          <a:hlinkClick r:id="rId2"/>
                        </a:rPr>
                        <a:t>OTT</a:t>
                      </a:r>
                      <a:r>
                        <a:rPr kumimoji="0" lang="nl-NL" sz="1050" b="0" i="0" u="none" strike="noStrike" kern="1200" cap="none" spc="0" normalizeH="0" baseline="0" noProof="0" dirty="0">
                          <a:ln>
                            <a:noFill/>
                          </a:ln>
                          <a:solidFill>
                            <a:srgbClr val="00B050"/>
                          </a:solidFill>
                          <a:effectLst/>
                          <a:highlight>
                            <a:srgbClr val="00FF00"/>
                          </a:highlight>
                          <a:uLnTx/>
                          <a:uFillTx/>
                          <a:latin typeface="+mn-lt"/>
                          <a:ea typeface="+mn-ea"/>
                          <a:cs typeface="+mn-cs"/>
                          <a:hlinkClick r:id="rId2"/>
                        </a:rPr>
                        <a:t> Leer-werkbedrijf Gewoon DOEN</a:t>
                      </a:r>
                      <a:r>
                        <a:rPr kumimoji="0" lang="nl-NL" sz="1050" b="0" i="0" u="none" strike="noStrike" kern="1200" cap="none" spc="0" normalizeH="0" baseline="0" noProof="0" dirty="0">
                          <a:ln>
                            <a:noFill/>
                          </a:ln>
                          <a:solidFill>
                            <a:srgbClr val="00B050"/>
                          </a:solidFill>
                          <a:effectLst/>
                          <a:highlight>
                            <a:srgbClr val="00FF00"/>
                          </a:highlight>
                          <a:uLnTx/>
                          <a:uFillTx/>
                          <a:latin typeface="+mn-lt"/>
                          <a:ea typeface="+mn-ea"/>
                          <a:cs typeface="+mn-cs"/>
                        </a:rPr>
                        <a:t> </a:t>
                      </a:r>
                      <a:r>
                        <a:rPr kumimoji="0" lang="nl-NL" sz="800" b="0" i="0" u="none" strike="noStrike" kern="1200" cap="none" spc="0" normalizeH="0" baseline="0" noProof="0" dirty="0">
                          <a:ln>
                            <a:noFill/>
                          </a:ln>
                          <a:solidFill>
                            <a:srgbClr val="00B050"/>
                          </a:solidFill>
                          <a:effectLst/>
                          <a:uLnTx/>
                          <a:uFillTx/>
                          <a:latin typeface="+mn-lt"/>
                          <a:ea typeface="+mn-ea"/>
                          <a:cs typeface="+mn-cs"/>
                        </a:rPr>
                        <a:t>(Vuurdoornstraat 11 Aalsmeer)</a:t>
                      </a: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00" dirty="0">
                          <a:solidFill>
                            <a:sysClr val="windowText" lastClr="000000"/>
                          </a:solidFill>
                        </a:rPr>
                        <a:t>Werkervaringsplekken bij bedrijven, diverse werkzaamheden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82342924"/>
                  </a:ext>
                </a:extLst>
              </a:tr>
              <a:tr h="1646212">
                <a:tc>
                  <a:txBody>
                    <a:bodyPr/>
                    <a:lstStyle/>
                    <a:p>
                      <a:r>
                        <a:rPr lang="nl-NL" sz="1000" dirty="0">
                          <a:solidFill>
                            <a:sysClr val="windowText" lastClr="000000"/>
                          </a:solidFill>
                        </a:rPr>
                        <a:t>Groen en Doen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FF00"/>
                          </a:solidFill>
                          <a:highlight>
                            <a:srgbClr val="FFFF00"/>
                          </a:highlight>
                          <a:hlinkClick r:id="rId4"/>
                        </a:rPr>
                        <a:t>Zomerbloemenpluktuin</a:t>
                      </a:r>
                      <a:r>
                        <a:rPr lang="nl-NL" sz="1050" b="1" dirty="0">
                          <a:solidFill>
                            <a:srgbClr val="FFFF00"/>
                          </a:solidFill>
                          <a:hlinkClick r:id="rId4"/>
                        </a:rPr>
                        <a:t> </a:t>
                      </a:r>
                      <a:r>
                        <a:rPr lang="nl-NL" sz="800" b="0" dirty="0">
                          <a:solidFill>
                            <a:schemeClr val="accent6">
                              <a:lumMod val="75000"/>
                            </a:schemeClr>
                          </a:solidFill>
                        </a:rPr>
                        <a:t>(Amsteldijk Zuid, Nes a/d Amstel)</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5"/>
                        </a:rPr>
                        <a:t>Landzijde</a:t>
                      </a:r>
                      <a:r>
                        <a:rPr lang="nl-NL" sz="1050" b="0" dirty="0">
                          <a:solidFill>
                            <a:srgbClr val="00B050"/>
                          </a:solidFill>
                          <a:highlight>
                            <a:srgbClr val="00FF00"/>
                          </a:highlight>
                          <a:hlinkClick r:id="rId5"/>
                        </a:rPr>
                        <a:t> de Amsteltuin </a:t>
                      </a:r>
                      <a:r>
                        <a:rPr lang="nl-NL" sz="800" b="0" dirty="0">
                          <a:solidFill>
                            <a:srgbClr val="00B050"/>
                          </a:solidFill>
                        </a:rPr>
                        <a:t>(Langs de Akker</a:t>
                      </a:r>
                      <a:r>
                        <a:rPr lang="nl-NL" sz="800" b="0" dirty="0">
                          <a:solidFill>
                            <a:srgbClr val="C00000"/>
                          </a:solidFill>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800" b="0" dirty="0">
                        <a:solidFill>
                          <a:srgbClr val="C00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1" dirty="0">
                          <a:solidFill>
                            <a:srgbClr val="00B050"/>
                          </a:solidFill>
                          <a:highlight>
                            <a:srgbClr val="00FF00"/>
                          </a:highlight>
                          <a:hlinkClick r:id="rId6"/>
                        </a:rPr>
                        <a:t>Landzijde</a:t>
                      </a:r>
                      <a:r>
                        <a:rPr lang="nl-NL" sz="1000" b="0" dirty="0">
                          <a:solidFill>
                            <a:srgbClr val="00B050"/>
                          </a:solidFill>
                          <a:highlight>
                            <a:srgbClr val="00FF00"/>
                          </a:highlight>
                          <a:hlinkClick r:id="rId6"/>
                        </a:rPr>
                        <a:t> Zorgboerderij Inner Art</a:t>
                      </a:r>
                      <a:endParaRPr lang="nl-NL" sz="1000" b="0" dirty="0">
                        <a:solidFill>
                          <a:srgbClr val="00B050"/>
                        </a:solidFill>
                        <a:highlight>
                          <a:srgbClr val="00FF00"/>
                        </a:highlight>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800" b="0" i="0" u="none" strike="noStrike" kern="1200" cap="none" spc="0" normalizeH="0" baseline="0" noProof="0" dirty="0">
                          <a:ln>
                            <a:noFill/>
                          </a:ln>
                          <a:solidFill>
                            <a:srgbClr val="00B050"/>
                          </a:solidFill>
                          <a:effectLst/>
                          <a:uLnTx/>
                          <a:uFillTx/>
                          <a:latin typeface="+mn-lt"/>
                          <a:ea typeface="+mn-ea"/>
                          <a:cs typeface="+mn-cs"/>
                        </a:rPr>
                        <a:t>         (Vuurlijn 36 De Kwakel)</a:t>
                      </a: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Gewassen stekken, poten en groenten oogsten</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Meehelpen in de tuin, onderhoudswerk</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Werkzaamheden in de Wijngaard, rondleiden van bezoekers, verzorgen van kippen en vogels</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Werk met planten en dieren, onderhouden erf en boomgaard, maken van afrasteringen, hout kloven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497381"/>
                  </a:ext>
                </a:extLst>
              </a:tr>
              <a:tr h="1571580">
                <a:tc>
                  <a:txBody>
                    <a:bodyPr/>
                    <a:lstStyle/>
                    <a:p>
                      <a:r>
                        <a:rPr lang="nl-NL" sz="1000" dirty="0">
                          <a:solidFill>
                            <a:sysClr val="windowText" lastClr="000000"/>
                          </a:solidFill>
                        </a:rPr>
                        <a:t>Techniek en recycling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7"/>
                        </a:rPr>
                        <a:t>Roads </a:t>
                      </a:r>
                      <a:r>
                        <a:rPr lang="nl-NL" sz="1050" b="0" dirty="0">
                          <a:solidFill>
                            <a:srgbClr val="00B050"/>
                          </a:solidFill>
                          <a:highlight>
                            <a:srgbClr val="00FF00"/>
                          </a:highlight>
                          <a:hlinkClick r:id="rId7"/>
                        </a:rPr>
                        <a:t>de Houtstek </a:t>
                      </a:r>
                      <a:r>
                        <a:rPr lang="nl-NL" sz="800" b="0" dirty="0">
                          <a:solidFill>
                            <a:srgbClr val="00B050"/>
                          </a:solidFill>
                        </a:rPr>
                        <a:t>((Amsteldijk Zuid, Amstelveen)</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2"/>
                        </a:rPr>
                        <a:t>OTT</a:t>
                      </a:r>
                      <a:r>
                        <a:rPr lang="nl-NL" sz="1050" b="0" dirty="0">
                          <a:solidFill>
                            <a:srgbClr val="00B050"/>
                          </a:solidFill>
                          <a:highlight>
                            <a:srgbClr val="00FF00"/>
                          </a:highlight>
                          <a:hlinkClick r:id="rId2"/>
                        </a:rPr>
                        <a:t> Leer-werkbedrijf Gewoon DOEN</a:t>
                      </a:r>
                      <a:endParaRPr lang="nl-NL" sz="1050" b="0" dirty="0">
                        <a:solidFill>
                          <a:srgbClr val="00B050"/>
                        </a:solidFill>
                        <a:highlight>
                          <a:srgbClr val="00FF00"/>
                        </a:highlight>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50" b="0" dirty="0">
                        <a:solidFill>
                          <a:srgbClr val="FF0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FFFF00"/>
                          </a:highlight>
                          <a:hlinkClick r:id="rId8"/>
                        </a:rPr>
                        <a:t>Speelboerderij</a:t>
                      </a:r>
                      <a:r>
                        <a:rPr lang="nl-NL" sz="1050" b="0" dirty="0">
                          <a:solidFill>
                            <a:srgbClr val="FF0000"/>
                          </a:solidFill>
                          <a:highlight>
                            <a:srgbClr val="FFFF00"/>
                          </a:highlight>
                          <a:hlinkClick r:id="rId8"/>
                        </a:rPr>
                        <a:t> Elsenhove</a:t>
                      </a:r>
                      <a:endParaRPr lang="nl-NL" sz="1050" b="1" dirty="0">
                        <a:solidFill>
                          <a:srgbClr val="FF0000"/>
                        </a:solidFill>
                        <a:highlight>
                          <a:srgbClr val="FFFF00"/>
                        </a:highlight>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10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0" indent="0">
                        <a:buFont typeface="Arial" panose="020B0604020202020204" pitchFamily="34" charset="0"/>
                        <a:buNone/>
                      </a:pPr>
                      <a:endParaRPr lang="nl-NL"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Door het maken van producten op opdrachtbasis leren van basisvaardigheden van houtbewerking. </a:t>
                      </a:r>
                    </a:p>
                    <a:p>
                      <a:pPr marL="171450" indent="-171450">
                        <a:buFont typeface="Arial" panose="020B0604020202020204" pitchFamily="34" charset="0"/>
                        <a:buChar char="•"/>
                      </a:pPr>
                      <a:r>
                        <a:rPr lang="nl-NL" sz="1050" dirty="0">
                          <a:solidFill>
                            <a:sysClr val="windowText" lastClr="000000"/>
                          </a:solidFill>
                        </a:rPr>
                        <a:t>Klussen met gereedschap, verhuisklussen, schoonmaken of fietsen repareren. Ook bij bedrijven. Houtwerkplaats</a:t>
                      </a:r>
                    </a:p>
                    <a:p>
                      <a:pPr marL="171450" indent="-171450">
                        <a:buFont typeface="Arial" panose="020B0604020202020204" pitchFamily="34" charset="0"/>
                        <a:buChar char="•"/>
                      </a:pPr>
                      <a:r>
                        <a:rPr lang="nl-NL" sz="1050" dirty="0">
                          <a:solidFill>
                            <a:sysClr val="windowText" lastClr="000000"/>
                          </a:solidFill>
                        </a:rPr>
                        <a:t>Werkzaamheden bij een kinderboerderij met avontuurlijke speeltuin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31128021"/>
                  </a:ext>
                </a:extLst>
              </a:tr>
              <a:tr h="1650006">
                <a:tc>
                  <a:txBody>
                    <a:bodyPr/>
                    <a:lstStyle/>
                    <a:p>
                      <a:r>
                        <a:rPr lang="nl-NL" sz="1000" dirty="0">
                          <a:solidFill>
                            <a:sysClr val="windowText" lastClr="000000"/>
                          </a:solidFill>
                        </a:rPr>
                        <a:t>Zorgen voor</a:t>
                      </a:r>
                      <a:r>
                        <a:rPr lang="nl-NL" sz="1000" baseline="0" dirty="0">
                          <a:solidFill>
                            <a:sysClr val="windowText" lastClr="000000"/>
                          </a:solidFill>
                        </a:rPr>
                        <a:t> mens en dier</a:t>
                      </a:r>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FF0000"/>
                          </a:solidFill>
                          <a:highlight>
                            <a:srgbClr val="FFFF00"/>
                          </a:highlight>
                          <a:hlinkClick r:id="rId8"/>
                        </a:rPr>
                        <a:t>Speelboerderij</a:t>
                      </a:r>
                      <a:r>
                        <a:rPr lang="nl-NL" sz="1050" b="0" dirty="0">
                          <a:solidFill>
                            <a:srgbClr val="FF0000"/>
                          </a:solidFill>
                          <a:highlight>
                            <a:srgbClr val="FFFF00"/>
                          </a:highlight>
                          <a:hlinkClick r:id="rId8"/>
                        </a:rPr>
                        <a:t> Elsenhove </a:t>
                      </a:r>
                      <a:r>
                        <a:rPr lang="nl-NL" sz="800" b="0" dirty="0">
                          <a:solidFill>
                            <a:schemeClr val="accent6">
                              <a:lumMod val="75000"/>
                            </a:schemeClr>
                          </a:solidFill>
                          <a:highlight>
                            <a:srgbClr val="FFFF00"/>
                          </a:highlight>
                        </a:rPr>
                        <a:t>(</a:t>
                      </a:r>
                      <a:r>
                        <a:rPr lang="nl-NL" sz="800" b="0" dirty="0">
                          <a:solidFill>
                            <a:schemeClr val="accent6">
                              <a:lumMod val="75000"/>
                            </a:schemeClr>
                          </a:solidFill>
                        </a:rPr>
                        <a:t>Bankrasweg)</a:t>
                      </a: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1050" b="1" dirty="0">
                        <a:solidFill>
                          <a:srgbClr val="FF0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5"/>
                        </a:rPr>
                        <a:t>Landzijde</a:t>
                      </a:r>
                      <a:r>
                        <a:rPr lang="nl-NL" sz="1000" b="0" dirty="0">
                          <a:solidFill>
                            <a:srgbClr val="00B050"/>
                          </a:solidFill>
                          <a:highlight>
                            <a:srgbClr val="00FF00"/>
                          </a:highlight>
                          <a:hlinkClick r:id="rId5"/>
                        </a:rPr>
                        <a:t> </a:t>
                      </a:r>
                      <a:r>
                        <a:rPr lang="nl-NL" sz="1050" b="0" dirty="0">
                          <a:solidFill>
                            <a:srgbClr val="00B050"/>
                          </a:solidFill>
                          <a:highlight>
                            <a:srgbClr val="00FF00"/>
                          </a:highlight>
                          <a:hlinkClick r:id="rId5"/>
                        </a:rPr>
                        <a:t>de Amsteltuin </a:t>
                      </a:r>
                      <a:r>
                        <a:rPr lang="nl-NL" sz="800" b="0" dirty="0">
                          <a:solidFill>
                            <a:srgbClr val="00B050"/>
                          </a:solidFill>
                          <a:hlinkClick r:id="rId5"/>
                        </a:rPr>
                        <a:t>(</a:t>
                      </a:r>
                      <a:r>
                        <a:rPr lang="nl-NL" sz="800" b="0" dirty="0">
                          <a:solidFill>
                            <a:srgbClr val="00B050"/>
                          </a:solidFill>
                        </a:rPr>
                        <a:t>Langs de Akker)</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50" b="0" dirty="0">
                        <a:solidFill>
                          <a:srgbClr val="00B05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00B050"/>
                          </a:solidFill>
                          <a:highlight>
                            <a:srgbClr val="00FF00"/>
                          </a:highlight>
                          <a:hlinkClick r:id="rId6"/>
                        </a:rPr>
                        <a:t>Landzijde</a:t>
                      </a:r>
                      <a:r>
                        <a:rPr lang="nl-NL" sz="1050" b="0" dirty="0">
                          <a:solidFill>
                            <a:srgbClr val="00B050"/>
                          </a:solidFill>
                          <a:highlight>
                            <a:srgbClr val="00FF00"/>
                          </a:highlight>
                          <a:hlinkClick r:id="rId6"/>
                        </a:rPr>
                        <a:t>  Zorgboerderij Inner Art</a:t>
                      </a:r>
                      <a:endParaRPr lang="nl-NL" sz="1050" b="0" dirty="0">
                        <a:solidFill>
                          <a:srgbClr val="00B050"/>
                        </a:solidFill>
                        <a:highlight>
                          <a:srgbClr val="00FF00"/>
                        </a:highlight>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800" b="0" i="0" u="none" strike="noStrike" kern="1200" cap="none" spc="0" normalizeH="0" baseline="0" noProof="0" dirty="0">
                          <a:ln>
                            <a:noFill/>
                          </a:ln>
                          <a:solidFill>
                            <a:srgbClr val="00B050"/>
                          </a:solidFill>
                          <a:effectLst/>
                          <a:uLnTx/>
                          <a:uFillTx/>
                          <a:latin typeface="+mn-lt"/>
                          <a:ea typeface="+mn-ea"/>
                          <a:cs typeface="+mn-cs"/>
                        </a:rPr>
                        <a:t>         (Vuurlijn 36 De Kwakel)</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50" b="0" dirty="0">
                        <a:solidFill>
                          <a:srgbClr val="00B050"/>
                        </a:solidFill>
                        <a:highlight>
                          <a:srgbClr val="00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Werkzaamheden bij een kinderboerderij met avontuurlijke speeltuin</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solidFill>
                            <a:sysClr val="windowText" lastClr="000000"/>
                          </a:solidFill>
                        </a:rPr>
                        <a:t>Werkzaamheden in de Wijngaard, rondleiden van bezoekers, verzorgen van kippen en vogels</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solidFill>
                            <a:sysClr val="windowText" lastClr="000000"/>
                          </a:solidFill>
                        </a:rPr>
                        <a:t>Werk met planten en dieren, onderhouden erf en boomgaard, maken van afrasteringen, hout kloven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29342761"/>
                  </a:ext>
                </a:extLst>
              </a:tr>
              <a:tr h="1037099">
                <a:tc>
                  <a:txBody>
                    <a:bodyPr/>
                    <a:lstStyle/>
                    <a:p>
                      <a:r>
                        <a:rPr lang="nl-NL" sz="1000" dirty="0">
                          <a:solidFill>
                            <a:sysClr val="windowText" lastClr="000000"/>
                          </a:solidFill>
                        </a:rPr>
                        <a:t>Leren</a:t>
                      </a:r>
                      <a:r>
                        <a:rPr lang="nl-NL" sz="1000" baseline="0" dirty="0">
                          <a:solidFill>
                            <a:sysClr val="windowText" lastClr="000000"/>
                          </a:solidFill>
                        </a:rPr>
                        <a:t> (o.a. herstelacademie)</a:t>
                      </a:r>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000" dirty="0">
                        <a:solidFill>
                          <a:sysClr val="windowText" lastClr="000000"/>
                        </a:solidFill>
                      </a:endParaRPr>
                    </a:p>
                    <a:p>
                      <a:endParaRPr lang="nl-NL" sz="1000" dirty="0">
                        <a:solidFill>
                          <a:sysClr val="windowText" lastClr="000000"/>
                        </a:solidFill>
                      </a:endParaRPr>
                    </a:p>
                    <a:p>
                      <a:endParaRPr lang="nl-NL" sz="1000" dirty="0">
                        <a:solidFill>
                          <a:sysClr val="windowText" lastClr="000000"/>
                        </a:solidFill>
                      </a:endParaRPr>
                    </a:p>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17830936"/>
                  </a:ext>
                </a:extLst>
              </a:tr>
              <a:tr h="1271282">
                <a:tc>
                  <a:txBody>
                    <a:bodyPr/>
                    <a:lstStyle/>
                    <a:p>
                      <a:r>
                        <a:rPr lang="nl-NL" sz="1000" dirty="0">
                          <a:solidFill>
                            <a:sysClr val="windowText" lastClr="000000"/>
                          </a:solidFill>
                        </a:rPr>
                        <a:t>Sport en vrije tijd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None/>
                      </a:pPr>
                      <a:endParaRPr lang="nl-NL" sz="1000" b="0" dirty="0">
                        <a:solidFill>
                          <a:schemeClr val="tx1"/>
                        </a:solidFill>
                      </a:endParaRPr>
                    </a:p>
                    <a:p>
                      <a:pPr marL="0" indent="0">
                        <a:buNone/>
                      </a:pPr>
                      <a:endParaRPr lang="nl-NL" sz="1000" b="0" dirty="0">
                        <a:solidFill>
                          <a:schemeClr val="tx1"/>
                        </a:solidFill>
                      </a:endParaRPr>
                    </a:p>
                    <a:p>
                      <a:pPr marL="0" indent="0">
                        <a:buNone/>
                      </a:pPr>
                      <a:endParaRPr lang="nl-NL"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91396424"/>
                  </a:ext>
                </a:extLst>
              </a:tr>
            </a:tbl>
          </a:graphicData>
        </a:graphic>
      </p:graphicFrame>
      <p:sp>
        <p:nvSpPr>
          <p:cNvPr id="2" name="Tekstvak 1"/>
          <p:cNvSpPr txBox="1"/>
          <p:nvPr/>
        </p:nvSpPr>
        <p:spPr>
          <a:xfrm>
            <a:off x="544133" y="303531"/>
            <a:ext cx="4248531" cy="461665"/>
          </a:xfrm>
          <a:prstGeom prst="rect">
            <a:avLst/>
          </a:prstGeom>
          <a:noFill/>
        </p:spPr>
        <p:txBody>
          <a:bodyPr wrap="square" rtlCol="0">
            <a:spAutoFit/>
          </a:bodyPr>
          <a:lstStyle/>
          <a:p>
            <a:r>
              <a:rPr lang="nl-NL" sz="2400" b="1" dirty="0">
                <a:ln w="22225">
                  <a:solidFill>
                    <a:schemeClr val="accent2"/>
                  </a:solidFill>
                  <a:prstDash val="solid"/>
                </a:ln>
                <a:solidFill>
                  <a:schemeClr val="accent2">
                    <a:lumMod val="40000"/>
                    <a:lumOff val="60000"/>
                  </a:schemeClr>
                </a:solidFill>
              </a:rPr>
              <a:t>Gebied Amstelveen-Aalsmeer</a:t>
            </a:r>
          </a:p>
        </p:txBody>
      </p:sp>
      <p:sp>
        <p:nvSpPr>
          <p:cNvPr id="6" name="Tijdelijke aanduiding voor inhoud 2"/>
          <p:cNvSpPr>
            <a:spLocks noGrp="1"/>
          </p:cNvSpPr>
          <p:nvPr>
            <p:ph idx="1"/>
          </p:nvPr>
        </p:nvSpPr>
        <p:spPr>
          <a:xfrm>
            <a:off x="5520680" y="109749"/>
            <a:ext cx="3232607" cy="655447"/>
          </a:xfrm>
        </p:spPr>
        <p:txBody>
          <a:bodyPr>
            <a:noAutofit/>
          </a:bodyPr>
          <a:lstStyle/>
          <a:p>
            <a:pPr marL="0" indent="0">
              <a:buNone/>
            </a:pPr>
            <a:r>
              <a:rPr lang="nl-NL" sz="1600" b="1" dirty="0"/>
              <a:t>Geclusterde thema’s</a:t>
            </a:r>
          </a:p>
          <a:p>
            <a:pPr marL="0" indent="0">
              <a:buNone/>
            </a:pPr>
            <a:r>
              <a:rPr lang="nl-NL" sz="1600" b="1" dirty="0"/>
              <a:t>in aanbod en aantal plekken</a:t>
            </a:r>
            <a:endParaRPr lang="nl-NL" sz="1600" dirty="0"/>
          </a:p>
        </p:txBody>
      </p:sp>
      <p:sp>
        <p:nvSpPr>
          <p:cNvPr id="5" name="Actieknop: Terug 4">
            <a:hlinkClick r:id="rId9" action="ppaction://hlinksldjump" highlightClick="1"/>
            <a:extLst>
              <a:ext uri="{FF2B5EF4-FFF2-40B4-BE49-F238E27FC236}">
                <a16:creationId xmlns:a16="http://schemas.microsoft.com/office/drawing/2014/main" id="{1D65CD4A-C13C-49E4-B5E7-66E8CD6EA965}"/>
              </a:ext>
            </a:extLst>
          </p:cNvPr>
          <p:cNvSpPr/>
          <p:nvPr/>
        </p:nvSpPr>
        <p:spPr>
          <a:xfrm>
            <a:off x="8040960" y="12089432"/>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0237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1853705284"/>
              </p:ext>
            </p:extLst>
          </p:nvPr>
        </p:nvGraphicFramePr>
        <p:xfrm>
          <a:off x="544159" y="1216224"/>
          <a:ext cx="8497009" cy="11233249"/>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1229315406"/>
                    </a:ext>
                  </a:extLst>
                </a:gridCol>
                <a:gridCol w="2448272">
                  <a:extLst>
                    <a:ext uri="{9D8B030D-6E8A-4147-A177-3AD203B41FA5}">
                      <a16:colId xmlns:a16="http://schemas.microsoft.com/office/drawing/2014/main" val="2788670543"/>
                    </a:ext>
                  </a:extLst>
                </a:gridCol>
                <a:gridCol w="1088089">
                  <a:extLst>
                    <a:ext uri="{9D8B030D-6E8A-4147-A177-3AD203B41FA5}">
                      <a16:colId xmlns:a16="http://schemas.microsoft.com/office/drawing/2014/main" val="1980223493"/>
                    </a:ext>
                  </a:extLst>
                </a:gridCol>
                <a:gridCol w="3592496">
                  <a:extLst>
                    <a:ext uri="{9D8B030D-6E8A-4147-A177-3AD203B41FA5}">
                      <a16:colId xmlns:a16="http://schemas.microsoft.com/office/drawing/2014/main" val="2128121902"/>
                    </a:ext>
                  </a:extLst>
                </a:gridCol>
              </a:tblGrid>
              <a:tr h="2580473">
                <a:tc>
                  <a:txBody>
                    <a:bodyPr/>
                    <a:lstStyle/>
                    <a:p>
                      <a:pPr marL="0" indent="0">
                        <a:buNone/>
                      </a:pPr>
                      <a:r>
                        <a:rPr lang="nl-NL" sz="1200" dirty="0">
                          <a:solidFill>
                            <a:sysClr val="windowText" lastClr="000000"/>
                          </a:solidFill>
                        </a:rPr>
                        <a:t>Geclusterde thema’s</a:t>
                      </a:r>
                    </a:p>
                    <a:p>
                      <a:pPr marL="0" indent="0">
                        <a:buNone/>
                      </a:pPr>
                      <a:endParaRPr lang="nl-NL" sz="1200" b="0" dirty="0">
                        <a:solidFill>
                          <a:sysClr val="windowText" lastClr="000000"/>
                        </a:solidFill>
                      </a:endParaRPr>
                    </a:p>
                    <a:p>
                      <a:pPr marL="0" indent="0">
                        <a:buNone/>
                      </a:pPr>
                      <a:endParaRPr lang="nl-NL" sz="8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None/>
                      </a:pPr>
                      <a:r>
                        <a:rPr lang="nl-NL" sz="1200" b="1" dirty="0">
                          <a:solidFill>
                            <a:schemeClr val="tx1"/>
                          </a:solidFill>
                        </a:rPr>
                        <a:t>Aanbod</a:t>
                      </a:r>
                    </a:p>
                    <a:p>
                      <a:pPr marL="0" indent="0">
                        <a:buNone/>
                      </a:pPr>
                      <a:endParaRPr lang="nl-NL" sz="1200" b="1" dirty="0">
                        <a:solidFill>
                          <a:schemeClr val="tx1"/>
                        </a:solidFill>
                      </a:endParaRPr>
                    </a:p>
                    <a:p>
                      <a:pPr marL="0" indent="0">
                        <a:buNone/>
                      </a:pPr>
                      <a:r>
                        <a:rPr lang="nl-NL" sz="1200" b="1" dirty="0">
                          <a:solidFill>
                            <a:schemeClr val="tx1"/>
                          </a:solidFill>
                        </a:rPr>
                        <a:t>* </a:t>
                      </a:r>
                      <a:r>
                        <a:rPr lang="nl-NL" sz="1000" b="0" dirty="0">
                          <a:solidFill>
                            <a:schemeClr val="tx1"/>
                          </a:solidFill>
                        </a:rPr>
                        <a:t>Geen beschikking nodig</a:t>
                      </a:r>
                    </a:p>
                    <a:p>
                      <a:pPr marL="0" indent="0">
                        <a:buNone/>
                      </a:pPr>
                      <a:endParaRPr lang="nl-NL" sz="1000" b="0" i="1" dirty="0">
                        <a:solidFill>
                          <a:schemeClr val="tx1"/>
                        </a:solidFill>
                      </a:endParaRPr>
                    </a:p>
                    <a:p>
                      <a:pPr marL="0" indent="0">
                        <a:buNone/>
                      </a:pPr>
                      <a:endParaRPr lang="nl-NL" sz="1000" b="0" i="1"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FF0000"/>
                          </a:highlight>
                          <a:uLnTx/>
                          <a:uFillTx/>
                          <a:latin typeface="+mn-lt"/>
                          <a:ea typeface="+mn-ea"/>
                          <a:cs typeface="+mn-cs"/>
                        </a:rPr>
                        <a:t>vanuit project nog geen contact</a:t>
                      </a: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FFFF00"/>
                          </a:highlight>
                          <a:uLnTx/>
                          <a:uFillTx/>
                          <a:latin typeface="+mn-lt"/>
                          <a:ea typeface="+mn-ea"/>
                          <a:cs typeface="+mn-cs"/>
                        </a:rPr>
                        <a:t>vrijwilligerswerkplek</a:t>
                      </a: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00FF00"/>
                          </a:highlight>
                          <a:uLnTx/>
                          <a:uFillTx/>
                          <a:latin typeface="+mn-lt"/>
                          <a:ea typeface="+mn-ea"/>
                          <a:cs typeface="+mn-cs"/>
                        </a:rPr>
                        <a:t>loopt, laagdrempelig</a:t>
                      </a:r>
                    </a:p>
                    <a:p>
                      <a:pPr marL="0" marR="0" lvl="0" indent="0" algn="l" defTabSz="128016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0070C0"/>
                          </a:solidFill>
                          <a:effectLst/>
                          <a:highlight>
                            <a:srgbClr val="00FFFF"/>
                          </a:highlight>
                          <a:uLnTx/>
                          <a:uFillTx/>
                          <a:latin typeface="+mn-lt"/>
                          <a:ea typeface="+mn-ea"/>
                          <a:cs typeface="+mn-cs"/>
                        </a:rPr>
                        <a:t>loopt, niet laagdrempelig</a:t>
                      </a:r>
                    </a:p>
                    <a:p>
                      <a:pPr marL="0" indent="0">
                        <a:buNone/>
                      </a:pPr>
                      <a:endParaRPr lang="nl-NL" sz="1000"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nl-NL" sz="1200" dirty="0">
                          <a:solidFill>
                            <a:sysClr val="windowText" lastClr="000000"/>
                          </a:solidFill>
                        </a:rPr>
                        <a:t>Aantal</a:t>
                      </a:r>
                      <a:r>
                        <a:rPr lang="nl-NL" sz="1200" baseline="0" dirty="0">
                          <a:solidFill>
                            <a:sysClr val="windowText" lastClr="000000"/>
                          </a:solidFill>
                        </a:rPr>
                        <a:t> </a:t>
                      </a:r>
                      <a:r>
                        <a:rPr lang="nl-NL" sz="1200" baseline="0" dirty="0" err="1">
                          <a:solidFill>
                            <a:sysClr val="windowText" lastClr="000000"/>
                          </a:solidFill>
                        </a:rPr>
                        <a:t>laag-drempelige</a:t>
                      </a:r>
                      <a:r>
                        <a:rPr lang="nl-NL" sz="1200" baseline="0" dirty="0">
                          <a:solidFill>
                            <a:sysClr val="windowText" lastClr="000000"/>
                          </a:solidFill>
                        </a:rPr>
                        <a:t> plekken </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1200" dirty="0">
                          <a:solidFill>
                            <a:sysClr val="windowText" lastClr="000000"/>
                          </a:solidFill>
                        </a:rPr>
                        <a:t>Laagdrempelig aanbod en perspectief</a:t>
                      </a:r>
                      <a:r>
                        <a:rPr lang="nl-NL" sz="1200" baseline="0" dirty="0">
                          <a:solidFill>
                            <a:sysClr val="windowText" lastClr="000000"/>
                          </a:solidFill>
                        </a:rPr>
                        <a:t> in de activiteit</a:t>
                      </a:r>
                    </a:p>
                    <a:p>
                      <a:pPr marL="171450" indent="-171450">
                        <a:buFont typeface="Wingdings" panose="05000000000000000000" pitchFamily="2" charset="2"/>
                        <a:buChar char="Ø"/>
                      </a:pPr>
                      <a:r>
                        <a:rPr lang="nl-NL" sz="1200" b="0" i="1" kern="1200" dirty="0">
                          <a:solidFill>
                            <a:schemeClr val="tx1"/>
                          </a:solidFill>
                          <a:effectLst/>
                          <a:latin typeface="+mn-lt"/>
                          <a:ea typeface="+mn-ea"/>
                          <a:cs typeface="+mn-cs"/>
                        </a:rPr>
                        <a:t>Er zijn plekken</a:t>
                      </a:r>
                      <a:r>
                        <a:rPr lang="nl-NL" sz="1200" b="0" i="1" kern="1200" baseline="0" dirty="0">
                          <a:solidFill>
                            <a:schemeClr val="tx1"/>
                          </a:solidFill>
                          <a:effectLst/>
                          <a:latin typeface="+mn-lt"/>
                          <a:ea typeface="+mn-ea"/>
                          <a:cs typeface="+mn-cs"/>
                        </a:rPr>
                        <a:t> direct beschikbaar waar mensen terecht kunnen</a:t>
                      </a:r>
                    </a:p>
                    <a:p>
                      <a:pPr marL="171450" indent="-171450">
                        <a:buFont typeface="Wingdings" panose="05000000000000000000" pitchFamily="2" charset="2"/>
                        <a:buChar char="Ø"/>
                      </a:pPr>
                      <a:r>
                        <a:rPr lang="nl-NL" sz="1200" b="0" i="1" kern="1200" baseline="0" dirty="0">
                          <a:solidFill>
                            <a:schemeClr val="tx1"/>
                          </a:solidFill>
                          <a:effectLst/>
                          <a:latin typeface="+mn-lt"/>
                          <a:ea typeface="+mn-ea"/>
                          <a:cs typeface="+mn-cs"/>
                        </a:rPr>
                        <a:t>Het aanbod past in interessegebied (thema’s) cliënt</a:t>
                      </a:r>
                    </a:p>
                    <a:p>
                      <a:pPr marL="171450" indent="-171450">
                        <a:buFont typeface="Wingdings" panose="05000000000000000000" pitchFamily="2" charset="2"/>
                        <a:buChar char="Ø"/>
                      </a:pPr>
                      <a:r>
                        <a:rPr lang="nl-NL" sz="1200" b="0" i="1" kern="1200" baseline="0" dirty="0">
                          <a:solidFill>
                            <a:schemeClr val="tx1"/>
                          </a:solidFill>
                          <a:effectLst/>
                          <a:latin typeface="+mn-lt"/>
                          <a:ea typeface="+mn-ea"/>
                          <a:cs typeface="+mn-cs"/>
                        </a:rPr>
                        <a:t>De activiteit heeft in zichzelf betekenis (het is nodig, er wordt op gewacht) en is geïntegreerd onderdeel van het externe aanbod</a:t>
                      </a:r>
                    </a:p>
                    <a:p>
                      <a:pPr marL="171450" indent="-171450">
                        <a:buFont typeface="Wingdings" panose="05000000000000000000" pitchFamily="2" charset="2"/>
                        <a:buChar char="Ø"/>
                      </a:pPr>
                      <a:r>
                        <a:rPr lang="nl-NL" sz="1200" b="0" i="1" kern="1200" baseline="0" dirty="0">
                          <a:solidFill>
                            <a:schemeClr val="tx1"/>
                          </a:solidFill>
                          <a:effectLst/>
                          <a:latin typeface="+mn-lt"/>
                          <a:ea typeface="+mn-ea"/>
                          <a:cs typeface="+mn-cs"/>
                        </a:rPr>
                        <a:t>(Intensieve) Begeleiding sluit aan op behoeften voor-tijdens-na de activiteit (zowel RIBW als activeringspartner en passend in visie)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98893667"/>
                  </a:ext>
                </a:extLst>
              </a:tr>
              <a:tr h="1167357">
                <a:tc>
                  <a:txBody>
                    <a:bodyPr/>
                    <a:lstStyle/>
                    <a:p>
                      <a:r>
                        <a:rPr lang="nl-NL" sz="1000" dirty="0">
                          <a:solidFill>
                            <a:sysClr val="windowText" lastClr="000000"/>
                          </a:solidFill>
                        </a:rPr>
                        <a:t> </a:t>
                      </a:r>
                      <a:r>
                        <a:rPr lang="nl-NL" sz="1200" dirty="0">
                          <a:solidFill>
                            <a:sysClr val="windowText" lastClr="000000"/>
                          </a:solidFill>
                        </a:rPr>
                        <a:t>Horeca</a:t>
                      </a:r>
                      <a:r>
                        <a:rPr lang="nl-NL" sz="1000" dirty="0">
                          <a:solidFill>
                            <a:sysClr val="windowText" lastClr="00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b="1" dirty="0">
                          <a:solidFill>
                            <a:srgbClr val="C00000"/>
                          </a:solidFill>
                        </a:rPr>
                        <a:t>GGZ </a:t>
                      </a:r>
                      <a:r>
                        <a:rPr lang="nl-NL" sz="1050" b="1" dirty="0" err="1">
                          <a:solidFill>
                            <a:srgbClr val="C00000"/>
                          </a:solidFill>
                        </a:rPr>
                        <a:t>InGeest</a:t>
                      </a:r>
                      <a:r>
                        <a:rPr lang="nl-NL" sz="1050" b="1" dirty="0">
                          <a:solidFill>
                            <a:srgbClr val="C00000"/>
                          </a:solidFill>
                        </a:rPr>
                        <a:t> </a:t>
                      </a:r>
                      <a:r>
                        <a:rPr lang="nl-NL" sz="1050" b="0" dirty="0">
                          <a:solidFill>
                            <a:srgbClr val="C00000"/>
                          </a:solidFill>
                        </a:rPr>
                        <a:t> de Koffiemolen (</a:t>
                      </a:r>
                      <a:r>
                        <a:rPr lang="nl-NL" sz="800" b="0" dirty="0">
                          <a:solidFill>
                            <a:srgbClr val="C00000"/>
                          </a:solidFill>
                        </a:rPr>
                        <a:t>Rijksstraatweg, Bennebroek)</a:t>
                      </a:r>
                      <a:endParaRPr lang="nl-NL" sz="1050" b="1" dirty="0">
                        <a:solidFill>
                          <a:srgbClr val="C00000"/>
                        </a:solidFill>
                      </a:endParaRPr>
                    </a:p>
                    <a:p>
                      <a:pPr marL="171450" indent="-171450">
                        <a:buFont typeface="Arial" panose="020B0604020202020204" pitchFamily="34" charset="0"/>
                        <a:buChar char="•"/>
                      </a:pPr>
                      <a:r>
                        <a:rPr lang="nl-NL" sz="1000" b="1" dirty="0">
                          <a:solidFill>
                            <a:srgbClr val="C00000"/>
                          </a:solidFill>
                        </a:rPr>
                        <a:t>Zorgbalans </a:t>
                      </a:r>
                      <a:r>
                        <a:rPr lang="nl-NL" sz="1000" b="0" dirty="0">
                          <a:solidFill>
                            <a:srgbClr val="C00000"/>
                          </a:solidFill>
                        </a:rPr>
                        <a:t>Verpleeghuis Den </a:t>
                      </a:r>
                      <a:r>
                        <a:rPr lang="nl-NL" sz="1000" b="0" dirty="0" err="1">
                          <a:solidFill>
                            <a:srgbClr val="C00000"/>
                          </a:solidFill>
                        </a:rPr>
                        <a:t>Weeligenberg</a:t>
                      </a:r>
                      <a:r>
                        <a:rPr lang="nl-NL" sz="1000" b="0" dirty="0">
                          <a:solidFill>
                            <a:srgbClr val="C00000"/>
                          </a:solidFill>
                        </a:rPr>
                        <a:t> </a:t>
                      </a:r>
                      <a:r>
                        <a:rPr lang="nl-NL" sz="800" b="0" dirty="0">
                          <a:solidFill>
                            <a:srgbClr val="C00000"/>
                          </a:solidFill>
                        </a:rPr>
                        <a:t>(Nieuweweg, Hillegom)</a:t>
                      </a:r>
                      <a:endParaRPr lang="nl-NL" sz="1000" b="0" dirty="0">
                        <a:solidFill>
                          <a:srgbClr val="C00000"/>
                        </a:solidFill>
                      </a:endParaRPr>
                    </a:p>
                    <a:p>
                      <a:pPr marL="0" indent="0">
                        <a:buNone/>
                      </a:pPr>
                      <a:endParaRPr lang="nl-NL"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00" dirty="0">
                          <a:solidFill>
                            <a:sysClr val="windowText" lastClr="000000"/>
                          </a:solidFill>
                        </a:rPr>
                        <a:t>.</a:t>
                      </a:r>
                    </a:p>
                    <a:p>
                      <a:pPr marL="171450" indent="-171450">
                        <a:buFont typeface="Arial" panose="020B0604020202020204" pitchFamily="34" charset="0"/>
                        <a:buChar char="•"/>
                      </a:pPr>
                      <a:endParaRPr lang="nl-NL" sz="1000" dirty="0">
                        <a:solidFill>
                          <a:sysClr val="windowText" lastClr="000000"/>
                        </a:solidFill>
                      </a:endParaRPr>
                    </a:p>
                    <a:p>
                      <a:pPr marL="171450" indent="-171450">
                        <a:buFont typeface="Arial" panose="020B0604020202020204" pitchFamily="34" charset="0"/>
                        <a:buChar char="•"/>
                      </a:pPr>
                      <a:r>
                        <a:rPr lang="nl-NL" sz="1000"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a:solidFill>
                            <a:sysClr val="windowText" lastClr="000000"/>
                          </a:solidFill>
                        </a:rPr>
                        <a:t>Horecawerkzaamheden</a:t>
                      </a:r>
                    </a:p>
                    <a:p>
                      <a:pPr marL="171450" indent="-171450">
                        <a:buFont typeface="Arial" panose="020B0604020202020204" pitchFamily="34" charset="0"/>
                        <a:buChar char="•"/>
                      </a:pPr>
                      <a:endParaRPr lang="nl-NL" sz="1050" dirty="0">
                        <a:solidFill>
                          <a:sysClr val="windowText" lastClr="000000"/>
                        </a:solidFill>
                      </a:endParaRPr>
                    </a:p>
                    <a:p>
                      <a:pPr marL="171450" indent="-171450">
                        <a:buFont typeface="Arial" panose="020B0604020202020204" pitchFamily="34" charset="0"/>
                        <a:buChar char="•"/>
                      </a:pPr>
                      <a:r>
                        <a:rPr lang="nl-NL" sz="1050" dirty="0">
                          <a:solidFill>
                            <a:sysClr val="windowText" lastClr="000000"/>
                          </a:solidFill>
                        </a:rPr>
                        <a:t>Assisteren in het restaurant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87818461"/>
                  </a:ext>
                </a:extLst>
              </a:tr>
              <a:tr h="1310716">
                <a:tc>
                  <a:txBody>
                    <a:bodyPr/>
                    <a:lstStyle/>
                    <a:p>
                      <a:r>
                        <a:rPr lang="nl-NL" sz="1200" dirty="0">
                          <a:solidFill>
                            <a:sysClr val="windowText" lastClr="000000"/>
                          </a:solidFill>
                        </a:rPr>
                        <a:t>Dienstverlening (receptie, administratie en</a:t>
                      </a:r>
                    </a:p>
                    <a:p>
                      <a:r>
                        <a:rPr lang="nl-NL" sz="1200" dirty="0">
                          <a:solidFill>
                            <a:sysClr val="windowText" lastClr="000000"/>
                          </a:solidFill>
                        </a:rPr>
                        <a:t>Verkoop)</a:t>
                      </a:r>
                    </a:p>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lang="nl-NL" sz="1000" b="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1000" b="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622635994"/>
                  </a:ext>
                </a:extLst>
              </a:tr>
              <a:tr h="1505276">
                <a:tc>
                  <a:txBody>
                    <a:bodyPr/>
                    <a:lstStyle/>
                    <a:p>
                      <a:r>
                        <a:rPr lang="nl-NL" sz="1200" dirty="0">
                          <a:solidFill>
                            <a:sysClr val="windowText" lastClr="000000"/>
                          </a:solidFill>
                        </a:rPr>
                        <a:t>Groen en Doen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1" dirty="0">
                          <a:solidFill>
                            <a:srgbClr val="C00000"/>
                          </a:solidFill>
                        </a:rPr>
                        <a:t>De Linde </a:t>
                      </a:r>
                      <a:r>
                        <a:rPr lang="nl-NL" sz="1050" b="0" dirty="0">
                          <a:solidFill>
                            <a:srgbClr val="C00000"/>
                          </a:solidFill>
                        </a:rPr>
                        <a:t>Moestuin </a:t>
                      </a:r>
                      <a:r>
                        <a:rPr lang="nl-NL" sz="1050" b="0" dirty="0" err="1">
                          <a:solidFill>
                            <a:srgbClr val="C00000"/>
                          </a:solidFill>
                        </a:rPr>
                        <a:t>Leyduin</a:t>
                      </a:r>
                      <a:r>
                        <a:rPr lang="nl-NL" sz="1050" b="0" dirty="0">
                          <a:solidFill>
                            <a:srgbClr val="C00000"/>
                          </a:solidFill>
                        </a:rPr>
                        <a:t> </a:t>
                      </a:r>
                      <a:r>
                        <a:rPr lang="nl-NL" sz="800" b="0" dirty="0">
                          <a:solidFill>
                            <a:srgbClr val="C00000"/>
                          </a:solidFill>
                        </a:rPr>
                        <a:t>(2</a:t>
                      </a:r>
                      <a:r>
                        <a:rPr lang="nl-NL" sz="800" b="0" baseline="30000" dirty="0">
                          <a:solidFill>
                            <a:srgbClr val="C00000"/>
                          </a:solidFill>
                        </a:rPr>
                        <a:t>e</a:t>
                      </a:r>
                      <a:r>
                        <a:rPr lang="nl-NL" sz="800" b="0" dirty="0">
                          <a:solidFill>
                            <a:srgbClr val="C00000"/>
                          </a:solidFill>
                        </a:rPr>
                        <a:t> </a:t>
                      </a:r>
                      <a:r>
                        <a:rPr lang="nl-NL" sz="800" b="0" dirty="0" err="1">
                          <a:solidFill>
                            <a:srgbClr val="C00000"/>
                          </a:solidFill>
                        </a:rPr>
                        <a:t>Leijweg</a:t>
                      </a:r>
                      <a:r>
                        <a:rPr lang="nl-NL" sz="800" b="0" dirty="0">
                          <a:solidFill>
                            <a:srgbClr val="C00000"/>
                          </a:solidFill>
                        </a:rPr>
                        <a:t>)</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800" b="0" dirty="0">
                        <a:solidFill>
                          <a:srgbClr val="C00000"/>
                        </a:solidFill>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b="0" dirty="0">
                          <a:solidFill>
                            <a:srgbClr val="00B050"/>
                          </a:solidFill>
                        </a:rPr>
                        <a:t>(</a:t>
                      </a:r>
                      <a:r>
                        <a:rPr lang="nl-NL" sz="1050" b="1" dirty="0">
                          <a:solidFill>
                            <a:srgbClr val="00B050"/>
                          </a:solidFill>
                        </a:rPr>
                        <a:t>RIBW K/AM </a:t>
                      </a:r>
                      <a:r>
                        <a:rPr lang="nl-NL" sz="1050" b="0" dirty="0">
                          <a:solidFill>
                            <a:srgbClr val="00B050"/>
                          </a:solidFill>
                        </a:rPr>
                        <a:t>Groen en Doen (</a:t>
                      </a:r>
                      <a:r>
                        <a:rPr lang="nl-NL" sz="800" b="0" dirty="0">
                          <a:solidFill>
                            <a:srgbClr val="00B050"/>
                          </a:solidFill>
                        </a:rPr>
                        <a:t>pr. Beatrixdreef, Haarlem) </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50" b="0" dirty="0">
                        <a:solidFill>
                          <a:srgbClr val="C00000"/>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1000" b="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nl-NL"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00" dirty="0">
                          <a:solidFill>
                            <a:sysClr val="windowText" lastClr="000000"/>
                          </a:solidFill>
                        </a:rPr>
                        <a:t>.</a:t>
                      </a:r>
                    </a:p>
                    <a:p>
                      <a:pPr marL="171450" indent="-171450">
                        <a:buFont typeface="Arial" panose="020B0604020202020204" pitchFamily="34" charset="0"/>
                        <a:buChar char="•"/>
                      </a:pPr>
                      <a:endParaRPr lang="nl-NL" sz="1000" dirty="0">
                        <a:solidFill>
                          <a:sysClr val="windowText" lastClr="000000"/>
                        </a:solidFill>
                      </a:endParaRPr>
                    </a:p>
                    <a:p>
                      <a:pPr marL="171450" indent="-171450">
                        <a:buFont typeface="Arial" panose="020B0604020202020204" pitchFamily="34" charset="0"/>
                        <a:buChar char="•"/>
                      </a:pPr>
                      <a:r>
                        <a:rPr lang="nl-NL" sz="1000" dirty="0">
                          <a:solidFill>
                            <a:sysClr val="windowText" lastClr="00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50" dirty="0" err="1">
                          <a:solidFill>
                            <a:sysClr val="windowText" lastClr="000000"/>
                          </a:solidFill>
                        </a:rPr>
                        <a:t>Zelfoogsttuinderij</a:t>
                      </a:r>
                      <a:r>
                        <a:rPr lang="nl-NL" sz="1050" dirty="0">
                          <a:solidFill>
                            <a:sysClr val="windowText" lastClr="000000"/>
                          </a:solidFill>
                        </a:rPr>
                        <a:t> waar allerlei werkzaamheden worden gedaan.</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Mobiel team. Hovenierswerk, schilderwerk en eenvoudige klussen</a:t>
                      </a:r>
                    </a:p>
                    <a:p>
                      <a:pPr marL="171450" indent="-171450">
                        <a:buFont typeface="Arial" panose="020B0604020202020204" pitchFamily="34" charset="0"/>
                        <a:buChar char="•"/>
                      </a:pPr>
                      <a:endParaRPr lang="nl-NL" sz="105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497381"/>
                  </a:ext>
                </a:extLst>
              </a:tr>
              <a:tr h="1556476">
                <a:tc>
                  <a:txBody>
                    <a:bodyPr/>
                    <a:lstStyle/>
                    <a:p>
                      <a:r>
                        <a:rPr lang="nl-NL" sz="1200" dirty="0">
                          <a:solidFill>
                            <a:sysClr val="windowText" lastClr="000000"/>
                          </a:solidFill>
                        </a:rPr>
                        <a:t>Techniek en recycling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000" b="0" dirty="0">
                        <a:solidFill>
                          <a:schemeClr val="tx1"/>
                        </a:solidFill>
                      </a:endParaRPr>
                    </a:p>
                    <a:p>
                      <a:endParaRPr lang="nl-NL" sz="1000" b="0" dirty="0">
                        <a:solidFill>
                          <a:schemeClr val="tx1"/>
                        </a:solidFill>
                      </a:endParaRPr>
                    </a:p>
                    <a:p>
                      <a:endParaRPr lang="nl-NL" sz="1000" b="0" dirty="0">
                        <a:solidFill>
                          <a:schemeClr val="tx1"/>
                        </a:solidFill>
                      </a:endParaRPr>
                    </a:p>
                    <a:p>
                      <a:endParaRPr lang="nl-NL" sz="1000" b="0" dirty="0">
                        <a:solidFill>
                          <a:schemeClr val="tx1"/>
                        </a:solidFill>
                      </a:endParaRPr>
                    </a:p>
                    <a:p>
                      <a:endParaRPr lang="nl-NL" sz="1000" b="0" dirty="0">
                        <a:solidFill>
                          <a:schemeClr val="tx1"/>
                        </a:solidFill>
                      </a:endParaRPr>
                    </a:p>
                    <a:p>
                      <a:endParaRPr lang="nl-NL" sz="1000" b="0" dirty="0">
                        <a:solidFill>
                          <a:schemeClr val="tx1"/>
                        </a:solidFill>
                      </a:endParaRPr>
                    </a:p>
                    <a:p>
                      <a:endParaRPr lang="nl-NL"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Font typeface="Arial" panose="020B0604020202020204" pitchFamily="34" charset="0"/>
                        <a:buNone/>
                      </a:pPr>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31128021"/>
                  </a:ext>
                </a:extLst>
              </a:tr>
              <a:tr h="1351676">
                <a:tc>
                  <a:txBody>
                    <a:bodyPr/>
                    <a:lstStyle/>
                    <a:p>
                      <a:r>
                        <a:rPr lang="nl-NL" sz="1200" dirty="0">
                          <a:solidFill>
                            <a:sysClr val="windowText" lastClr="000000"/>
                          </a:solidFill>
                        </a:rPr>
                        <a:t>Zorgen voor</a:t>
                      </a:r>
                      <a:r>
                        <a:rPr lang="nl-NL" sz="1200" baseline="0" dirty="0">
                          <a:solidFill>
                            <a:sysClr val="windowText" lastClr="000000"/>
                          </a:solidFill>
                        </a:rPr>
                        <a:t> mens en dier</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000" dirty="0">
                        <a:solidFill>
                          <a:sysClr val="windowText" lastClr="000000"/>
                        </a:solidFill>
                      </a:endParaRPr>
                    </a:p>
                    <a:p>
                      <a:endParaRPr lang="nl-NL" sz="1000" dirty="0">
                        <a:solidFill>
                          <a:sysClr val="windowText" lastClr="000000"/>
                        </a:solidFill>
                      </a:endParaRPr>
                    </a:p>
                    <a:p>
                      <a:endParaRPr lang="nl-NL" sz="1000" dirty="0">
                        <a:solidFill>
                          <a:sysClr val="windowText" lastClr="000000"/>
                        </a:solidFill>
                      </a:endParaRPr>
                    </a:p>
                    <a:p>
                      <a:endParaRPr lang="nl-NL" sz="1000" dirty="0">
                        <a:solidFill>
                          <a:sysClr val="windowText" lastClr="000000"/>
                        </a:solidFill>
                      </a:endParaRPr>
                    </a:p>
                    <a:p>
                      <a:endParaRPr lang="nl-NL" sz="1000" dirty="0">
                        <a:solidFill>
                          <a:sysClr val="windowText" lastClr="000000"/>
                        </a:solidFill>
                      </a:endParaRPr>
                    </a:p>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29342761"/>
                  </a:ext>
                </a:extLst>
              </a:tr>
              <a:tr h="614398">
                <a:tc>
                  <a:txBody>
                    <a:bodyPr/>
                    <a:lstStyle/>
                    <a:p>
                      <a:r>
                        <a:rPr lang="nl-NL" sz="1200" dirty="0">
                          <a:solidFill>
                            <a:sysClr val="windowText" lastClr="000000"/>
                          </a:solidFill>
                        </a:rPr>
                        <a:t>Leren</a:t>
                      </a:r>
                      <a:r>
                        <a:rPr lang="nl-NL" sz="1200" baseline="0" dirty="0">
                          <a:solidFill>
                            <a:sysClr val="windowText" lastClr="000000"/>
                          </a:solidFill>
                        </a:rPr>
                        <a:t> (o.a. herstelacademie)</a:t>
                      </a:r>
                      <a:endParaRPr lang="nl-NL"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chemeClr val="accent6">
                              <a:lumMod val="75000"/>
                            </a:schemeClr>
                          </a:solidFill>
                        </a:rPr>
                        <a:t>Herstelacademie</a:t>
                      </a:r>
                      <a:r>
                        <a:rPr lang="nl-NL" sz="1000" dirty="0">
                          <a:solidFill>
                            <a:schemeClr val="accent6">
                              <a:lumMod val="75000"/>
                            </a:schemeClr>
                          </a:solidFill>
                        </a:rPr>
                        <a:t> (</a:t>
                      </a:r>
                      <a:r>
                        <a:rPr lang="nl-NL" sz="800" dirty="0" err="1">
                          <a:solidFill>
                            <a:schemeClr val="accent6">
                              <a:lumMod val="75000"/>
                            </a:schemeClr>
                          </a:solidFill>
                        </a:rPr>
                        <a:t>DaVinciplein</a:t>
                      </a:r>
                      <a:r>
                        <a:rPr lang="nl-NL" sz="800" dirty="0">
                          <a:solidFill>
                            <a:schemeClr val="accent6">
                              <a:lumMod val="75000"/>
                            </a:schemeClr>
                          </a:solidFill>
                        </a:rPr>
                        <a:t>, Haarlem)</a:t>
                      </a:r>
                      <a:endParaRPr lang="nl-NL" sz="1000" dirty="0">
                        <a:solidFill>
                          <a:sysClr val="windowText" lastClr="000000"/>
                        </a:solidFill>
                      </a:endParaRPr>
                    </a:p>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00" dirty="0">
                          <a:solidFill>
                            <a:sysClr val="windowText" lastClr="000000"/>
                          </a:solidFill>
                        </a:rPr>
                        <a:t>.</a:t>
                      </a:r>
                    </a:p>
                    <a:p>
                      <a:pPr marL="0" indent="0">
                        <a:buFont typeface="Arial" panose="020B0604020202020204" pitchFamily="34" charset="0"/>
                        <a:buNone/>
                      </a:pPr>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ysClr val="windowText" lastClr="000000"/>
                          </a:solidFill>
                        </a:rPr>
                        <a:t>Door educatie en zelfhulpwerken aan herstel en ontwikkelen krachten en talenten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17830936"/>
                  </a:ext>
                </a:extLst>
              </a:tr>
              <a:tr h="1146877">
                <a:tc>
                  <a:txBody>
                    <a:bodyPr/>
                    <a:lstStyle/>
                    <a:p>
                      <a:r>
                        <a:rPr lang="nl-NL" sz="1200" dirty="0">
                          <a:solidFill>
                            <a:sysClr val="windowText" lastClr="000000"/>
                          </a:solidFill>
                        </a:rPr>
                        <a:t>Sport en vrije tijd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1" dirty="0">
                          <a:solidFill>
                            <a:srgbClr val="C00000"/>
                          </a:solidFill>
                        </a:rPr>
                        <a:t>Sportsupport </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1" dirty="0">
                          <a:solidFill>
                            <a:srgbClr val="C00000"/>
                          </a:solidFill>
                        </a:rPr>
                        <a:t>Fit Inn</a:t>
                      </a:r>
                    </a:p>
                    <a:p>
                      <a:pPr marL="0" indent="0">
                        <a:buNone/>
                      </a:pPr>
                      <a:endParaRPr lang="nl-NL" sz="1000" b="0" dirty="0">
                        <a:solidFill>
                          <a:schemeClr val="tx1"/>
                        </a:solidFill>
                      </a:endParaRPr>
                    </a:p>
                    <a:p>
                      <a:pPr marL="0" indent="0">
                        <a:buNone/>
                      </a:pPr>
                      <a:endParaRPr lang="nl-NL" sz="1000" b="0" dirty="0">
                        <a:solidFill>
                          <a:schemeClr val="tx1"/>
                        </a:solidFill>
                      </a:endParaRPr>
                    </a:p>
                    <a:p>
                      <a:pPr marL="0" indent="0">
                        <a:buNone/>
                      </a:pPr>
                      <a:endParaRPr lang="nl-NL"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1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buFont typeface="Arial" panose="020B0604020202020204" pitchFamily="34" charset="0"/>
                        <a:buChar char="•"/>
                      </a:pPr>
                      <a:r>
                        <a:rPr lang="nl-NL" sz="1000" dirty="0">
                          <a:solidFill>
                            <a:sysClr val="windowText" lastClr="000000"/>
                          </a:solidFill>
                        </a:rPr>
                        <a:t>Divers sportaanbod</a:t>
                      </a:r>
                    </a:p>
                    <a:p>
                      <a:pPr marL="171450" indent="-171450">
                        <a:buFont typeface="Arial" panose="020B0604020202020204" pitchFamily="34" charset="0"/>
                        <a:buChar char="•"/>
                      </a:pPr>
                      <a:r>
                        <a:rPr lang="nl-NL" sz="1000" dirty="0">
                          <a:solidFill>
                            <a:sysClr val="windowText" lastClr="000000"/>
                          </a:solidFill>
                        </a:rPr>
                        <a:t>Divers sportaanbod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91396424"/>
                  </a:ext>
                </a:extLst>
              </a:tr>
            </a:tbl>
          </a:graphicData>
        </a:graphic>
      </p:graphicFrame>
      <p:sp>
        <p:nvSpPr>
          <p:cNvPr id="2" name="Tekstvak 1"/>
          <p:cNvSpPr txBox="1"/>
          <p:nvPr/>
        </p:nvSpPr>
        <p:spPr>
          <a:xfrm>
            <a:off x="544133" y="303531"/>
            <a:ext cx="4248531" cy="461665"/>
          </a:xfrm>
          <a:prstGeom prst="rect">
            <a:avLst/>
          </a:prstGeom>
          <a:noFill/>
        </p:spPr>
        <p:txBody>
          <a:bodyPr wrap="square" rtlCol="0">
            <a:spAutoFit/>
          </a:bodyPr>
          <a:lstStyle/>
          <a:p>
            <a:r>
              <a:rPr lang="nl-NL" sz="2400" b="1" dirty="0">
                <a:ln w="22225">
                  <a:solidFill>
                    <a:schemeClr val="accent2"/>
                  </a:solidFill>
                  <a:prstDash val="solid"/>
                </a:ln>
                <a:solidFill>
                  <a:schemeClr val="accent2">
                    <a:lumMod val="40000"/>
                    <a:lumOff val="60000"/>
                  </a:schemeClr>
                </a:solidFill>
              </a:rPr>
              <a:t>Gebied Heemstede-Bennebroek</a:t>
            </a:r>
          </a:p>
        </p:txBody>
      </p:sp>
      <p:sp>
        <p:nvSpPr>
          <p:cNvPr id="6" name="Tijdelijke aanduiding voor inhoud 2"/>
          <p:cNvSpPr>
            <a:spLocks noGrp="1"/>
          </p:cNvSpPr>
          <p:nvPr>
            <p:ph idx="1"/>
          </p:nvPr>
        </p:nvSpPr>
        <p:spPr>
          <a:xfrm>
            <a:off x="6062006" y="337329"/>
            <a:ext cx="3016583" cy="655447"/>
          </a:xfrm>
        </p:spPr>
        <p:txBody>
          <a:bodyPr>
            <a:noAutofit/>
          </a:bodyPr>
          <a:lstStyle/>
          <a:p>
            <a:pPr marL="0" indent="0">
              <a:buNone/>
            </a:pPr>
            <a:r>
              <a:rPr lang="nl-NL" sz="1600" b="1" dirty="0"/>
              <a:t>Geclusterde thema’s</a:t>
            </a:r>
          </a:p>
          <a:p>
            <a:pPr marL="0" indent="0">
              <a:buNone/>
            </a:pPr>
            <a:r>
              <a:rPr lang="nl-NL" sz="1600" b="1" dirty="0"/>
              <a:t>in aanbod en aantal plekken</a:t>
            </a:r>
          </a:p>
          <a:p>
            <a:pPr marL="0" indent="0">
              <a:buNone/>
            </a:pPr>
            <a:endParaRPr lang="nl-NL" sz="1600" dirty="0"/>
          </a:p>
          <a:p>
            <a:pPr marL="0" indent="0">
              <a:buNone/>
            </a:pPr>
            <a:endParaRPr lang="nl-NL" sz="1600" dirty="0"/>
          </a:p>
        </p:txBody>
      </p:sp>
      <p:sp>
        <p:nvSpPr>
          <p:cNvPr id="5" name="Actieknop: Terug 4">
            <a:hlinkClick r:id="rId2" action="ppaction://hlinksldjump" highlightClick="1"/>
            <a:extLst>
              <a:ext uri="{FF2B5EF4-FFF2-40B4-BE49-F238E27FC236}">
                <a16:creationId xmlns:a16="http://schemas.microsoft.com/office/drawing/2014/main" id="{EFA2E7D2-4481-4D2E-AA17-90F93798309C}"/>
              </a:ext>
            </a:extLst>
          </p:cNvPr>
          <p:cNvSpPr/>
          <p:nvPr/>
        </p:nvSpPr>
        <p:spPr>
          <a:xfrm>
            <a:off x="8040960" y="12018629"/>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2035719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4CCB1BE15BAF4B9DDC3936431AA0FF" ma:contentTypeVersion="8" ma:contentTypeDescription="Een nieuw document maken." ma:contentTypeScope="" ma:versionID="d4cf1ed6617376f0d1edd621cfe6c815">
  <xsd:schema xmlns:xsd="http://www.w3.org/2001/XMLSchema" xmlns:xs="http://www.w3.org/2001/XMLSchema" xmlns:p="http://schemas.microsoft.com/office/2006/metadata/properties" xmlns:ns2="ca30a758-5a75-429d-a9fa-641ef0b2cb19" xmlns:ns3="4e80c1c5-dc89-43d7-b590-38e1e110adeb" targetNamespace="http://schemas.microsoft.com/office/2006/metadata/properties" ma:root="true" ma:fieldsID="2efaf7a03c0d54a3536409d24da19166" ns2:_="" ns3:_="">
    <xsd:import namespace="ca30a758-5a75-429d-a9fa-641ef0b2cb19"/>
    <xsd:import namespace="4e80c1c5-dc89-43d7-b590-38e1e110adeb"/>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30a758-5a75-429d-a9fa-641ef0b2cb1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80c1c5-dc89-43d7-b590-38e1e110adeb" elementFormDefault="qualified">
    <xsd:import namespace="http://schemas.microsoft.com/office/2006/documentManagement/types"/>
    <xsd:import namespace="http://schemas.microsoft.com/office/infopath/2007/PartnerControls"/>
    <xsd:element name="SharedWithUsers" ma:index="11"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3AD866-7801-4D50-AE29-2304B46F33B8}">
  <ds:schemaRefs>
    <ds:schemaRef ds:uri="http://purl.org/dc/elements/1.1/"/>
    <ds:schemaRef ds:uri="http://schemas.openxmlformats.org/package/2006/metadata/core-properties"/>
    <ds:schemaRef ds:uri="4e80c1c5-dc89-43d7-b590-38e1e110adeb"/>
    <ds:schemaRef ds:uri="http://purl.org/dc/terms/"/>
    <ds:schemaRef ds:uri="http://schemas.microsoft.com/office/2006/documentManagement/types"/>
    <ds:schemaRef ds:uri="http://schemas.microsoft.com/office/2006/metadata/properties"/>
    <ds:schemaRef ds:uri="http://schemas.microsoft.com/office/infopath/2007/PartnerControls"/>
    <ds:schemaRef ds:uri="ca30a758-5a75-429d-a9fa-641ef0b2cb19"/>
    <ds:schemaRef ds:uri="http://www.w3.org/XML/1998/namespace"/>
    <ds:schemaRef ds:uri="http://purl.org/dc/dcmitype/"/>
  </ds:schemaRefs>
</ds:datastoreItem>
</file>

<file path=customXml/itemProps2.xml><?xml version="1.0" encoding="utf-8"?>
<ds:datastoreItem xmlns:ds="http://schemas.openxmlformats.org/officeDocument/2006/customXml" ds:itemID="{ACB6EC6B-67F5-4C35-9769-4338F6520D22}">
  <ds:schemaRefs>
    <ds:schemaRef ds:uri="http://schemas.microsoft.com/sharepoint/v3/contenttype/forms"/>
  </ds:schemaRefs>
</ds:datastoreItem>
</file>

<file path=customXml/itemProps3.xml><?xml version="1.0" encoding="utf-8"?>
<ds:datastoreItem xmlns:ds="http://schemas.openxmlformats.org/officeDocument/2006/customXml" ds:itemID="{BAAC4A6A-0244-413D-A323-21A15DDF52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30a758-5a75-429d-a9fa-641ef0b2cb19"/>
    <ds:schemaRef ds:uri="4e80c1c5-dc89-43d7-b590-38e1e110ad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LAndkaart aanbod</Template>
  <TotalTime>5</TotalTime>
  <Words>3899</Words>
  <Application>Microsoft Office PowerPoint</Application>
  <PresentationFormat>A3 (297 x 420 mm)</PresentationFormat>
  <Paragraphs>914</Paragraphs>
  <Slides>11</Slides>
  <Notes>1</Notes>
  <HiddenSlides>2</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Arial</vt:lpstr>
      <vt:lpstr>Calibri</vt:lpstr>
      <vt:lpstr>Calibri Light</vt:lpstr>
      <vt:lpstr>Courier New</vt:lpstr>
      <vt:lpstr>Times New Roman</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Bianca Rooyers</dc:creator>
  <cp:lastModifiedBy>Suzan Tromp</cp:lastModifiedBy>
  <cp:revision>2</cp:revision>
  <cp:lastPrinted>2018-06-29T10:37:23Z</cp:lastPrinted>
  <dcterms:created xsi:type="dcterms:W3CDTF">2018-07-12T11:10:10Z</dcterms:created>
  <dcterms:modified xsi:type="dcterms:W3CDTF">2018-07-12T11:17:30Z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0x0101004F4CCB1BE15BAF4B9DDC3936431AA0FF</vt:lpwstr>
  </property>
</Properties>
</file>